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6858000" cx="9144000"/>
  <p:notesSz cx="6858000" cy="9144000"/>
  <p:embeddedFontLst>
    <p:embeddedFont>
      <p:font typeface="Arimo"/>
      <p:regular r:id="rId43"/>
      <p:bold r:id="rId44"/>
      <p:italic r:id="rId45"/>
      <p:boldItalic r:id="rId46"/>
    </p:embeddedFont>
    <p:embeddedFont>
      <p:font typeface="Open Sans Light"/>
      <p:regular r:id="rId47"/>
      <p:bold r:id="rId48"/>
      <p:italic r:id="rId49"/>
      <p:boldItalic r:id="rId50"/>
    </p:embeddedFont>
    <p:embeddedFont>
      <p:font typeface="Open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55" roundtripDataSignature="AMtx7mhaTbq29Yx72toY1ur/nNUlKbYs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BA3453E-7B11-4C12-8579-AB63E3DC554C}">
  <a:tblStyle styleId="{0BA3453E-7B11-4C12-8579-AB63E3DC554C}"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Arimo-bold.fntdata"/><Relationship Id="rId43" Type="http://schemas.openxmlformats.org/officeDocument/2006/relationships/font" Target="fonts/Arimo-regular.fntdata"/><Relationship Id="rId46" Type="http://schemas.openxmlformats.org/officeDocument/2006/relationships/font" Target="fonts/Arimo-boldItalic.fntdata"/><Relationship Id="rId45" Type="http://schemas.openxmlformats.org/officeDocument/2006/relationships/font" Target="fonts/Arim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Light-bold.fntdata"/><Relationship Id="rId47" Type="http://schemas.openxmlformats.org/officeDocument/2006/relationships/font" Target="fonts/OpenSansLight-regular.fntdata"/><Relationship Id="rId49" Type="http://schemas.openxmlformats.org/officeDocument/2006/relationships/font" Target="fonts/OpenSansLight-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regular.fntdata"/><Relationship Id="rId50" Type="http://schemas.openxmlformats.org/officeDocument/2006/relationships/font" Target="fonts/OpenSansLight-boldItalic.fntdata"/><Relationship Id="rId53" Type="http://schemas.openxmlformats.org/officeDocument/2006/relationships/font" Target="fonts/OpenSans-italic.fntdata"/><Relationship Id="rId52" Type="http://schemas.openxmlformats.org/officeDocument/2006/relationships/font" Target="fonts/OpenSans-bold.fntdata"/><Relationship Id="rId11" Type="http://schemas.openxmlformats.org/officeDocument/2006/relationships/slide" Target="slides/slide5.xml"/><Relationship Id="rId55" Type="http://customschemas.google.com/relationships/presentationmetadata" Target="metadata"/><Relationship Id="rId10" Type="http://schemas.openxmlformats.org/officeDocument/2006/relationships/slide" Target="slides/slide4.xml"/><Relationship Id="rId54" Type="http://schemas.openxmlformats.org/officeDocument/2006/relationships/font" Target="fonts/OpenSans-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Welcome, thank you for coming out.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A really important moment to be having this conversation - UNFCCC</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Would be great to get a sense of who is in the room:</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Who here is part of a defined benefits plan? (okay if you aren’t - because we’re all members of CPPIB)</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OTTP? OMERS? HOOPP? OPTRUST? PSP? OBP? - out of province? BCIMC? others?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95" name="Google Shape;9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Shift is a small non-profit project, funded by charitable foundations.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We have two primary goals:</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AutoNum type="arabicPeriod"/>
            </a:pPr>
            <a:r>
              <a:rPr lang="en-CA"/>
              <a:t>Protect the retirement savings of Canadians from the risks of the climate crisis</a:t>
            </a:r>
            <a:endParaRPr/>
          </a:p>
          <a:p>
            <a:pPr indent="-298450" lvl="0" marL="457200" rtl="0" algn="l">
              <a:lnSpc>
                <a:spcPct val="100000"/>
              </a:lnSpc>
              <a:spcBef>
                <a:spcPts val="0"/>
              </a:spcBef>
              <a:spcAft>
                <a:spcPts val="0"/>
              </a:spcAft>
              <a:buSzPts val="1100"/>
              <a:buAutoNum type="arabicPeriod"/>
            </a:pPr>
            <a:r>
              <a:rPr lang="en-CA"/>
              <a:t>To use the power of those retirement savings to help stop the climate crisis from getting worse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We are a three person team - we are focused on providing education, strategy and tools to Canadians. While we do talk to pension managers - it’s not as if the funds are all that motivated to act just in speaking to a small non-profit.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 real power lies with you - the beneficiaries. The pension funds managers work for you - they have been hired to manage your hard earned retirement wealth. They have legal responsibility to you. </a:t>
            </a:r>
            <a:endParaRPr/>
          </a:p>
          <a:p>
            <a:pPr indent="0" lvl="0" marL="0" rtl="0" algn="l">
              <a:lnSpc>
                <a:spcPct val="100000"/>
              </a:lnSpc>
              <a:spcBef>
                <a:spcPts val="0"/>
              </a:spcBef>
              <a:spcAft>
                <a:spcPts val="0"/>
              </a:spcAft>
              <a:buSzPts val="1100"/>
              <a:buNone/>
            </a:pPr>
            <a:br>
              <a:rPr lang="en-CA"/>
            </a:br>
            <a:r>
              <a:rPr lang="en-CA"/>
              <a:t>So you are in change. We want to help you be as effective as possible in working constructively with your pension plan to make a difference on climate change.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So why Pensions? - They are hard-earned wages of Canadians - we need to protect them. These pooled savings are also the largest pools of capital on the planet.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Just the top 10 pensions in Canada are $1.5 tn assets under management.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63c2948a6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63c2948a6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7a87e8624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7a87e8624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Climate crisis 101:</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A recap for many of you I am sure, but it’s critical to understand.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 temperature of our planet is the result of a complex balance.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Since the start of the industrial revolution - the composition of our atmosphere has been changed dramatically.</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7a969b27f4_0_2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g7a969b27f4_0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CA"/>
              <a:t>The concentration of CO2 in the earth’s atmosphere has increased by more than 50% in a very short period of time. Primarily due to the combustion of fossil fuels.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7a87e86242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g7a87e86242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This graph shows the growth in the burning of coal, oil and gas - carbon that was previously safely trapped in the ground - has been dumped into our atmosphere - significantly upsetting the balance.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7a969b27f4_0_3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g7a969b27f4_0_3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Here is a graph showing temperature data from the U.S. National Oceanic and Atmospheric Administration over that same period.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 greenhouse effect is itself governed by fairly basic physics. However, the link between fossil fuel combustion and increasing global average surface temperatures has also been thoroughly established and observed independently by every single relevant scientific field - atmospheric physics, biologists, paleontology, oceanographers, forestry, etc…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There is scientific consensus - on the exact causes, on the effects, and even on the solutions and has been for decades now.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7a969b27f4_0_4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7a969b27f4_0_4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A quick overview of the climate crisis.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As we sit here this morning - we are on track for more than 3 degrees of warming this century - accelerating upwards from there. This is a globally averaged number. Canada is warming roughly three times faster than the average.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We are currently on a path to following the blue line on this graph.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Warming at that level threatens the underlying security of our world. Entire ecosystems, and our human societies hang in the balance. I want to underline just how gravely serious this threat is. In our day to day lives, it doesn’t always feel like we are in a crisis situation - in an emergency. But we are.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Young people around the world are currently trying to snap us out of the fog we live in - going about our day to day activities, trying not to think about this issue. There is at times, a generational disconnect about the severity of the situation.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One of the reasons perhaps why we try not to think about the climate crisis, is that we are - all of us- struggling to think of ways that we can make a real difference in our everyday lives. We lack for tools at our disposal.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I have some hope for you. We at Shift think we have a new, meaningful lever to pull that will make a difference. Engaging your pension fund or financial managers to address the climate crisis.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We hope that in considering stepping up and engaging with your pension fund - you will feel empowered and a little less hopeless.</a:t>
            </a:r>
            <a:endParaRPr>
              <a:solidFill>
                <a:schemeClr val="dk1"/>
              </a:solidFill>
            </a:endParaRPr>
          </a:p>
          <a:p>
            <a:pPr indent="0" lvl="0" marL="0" rtl="0" algn="l">
              <a:lnSpc>
                <a:spcPct val="115000"/>
              </a:lnSpc>
              <a:spcBef>
                <a:spcPts val="1200"/>
              </a:spcBef>
              <a:spcAft>
                <a:spcPts val="0"/>
              </a:spcAft>
              <a:buSzPts val="1100"/>
              <a:buNone/>
            </a:pPr>
            <a:r>
              <a:rPr lang="en-CA">
                <a:solidFill>
                  <a:schemeClr val="dk1"/>
                </a:solidFill>
              </a:rPr>
              <a:t>We can get our climate pollution to zero by the middle of this century.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7a969b27f4_0_5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7a969b27f4_0_5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This graph has an impact on me.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I’m a new dad. I have a three year old at home with another on the way.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My lifespan is represented by the bottom blue bar. We are already facing serious impacts from a warming world, but my kids - perhaps your grandkids are going to have their world turned on its head.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SzPts val="1100"/>
              <a:buNone/>
            </a:pPr>
            <a:r>
              <a:rPr lang="en-CA">
                <a:solidFill>
                  <a:schemeClr val="dk1"/>
                </a:solidFill>
              </a:rPr>
              <a:t>In discussions about climate - we often talk about intergenerational equity. What sort of world are we leaving as a legacy for future generations?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7a87e86242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7a87e86242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7a87e86242_0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7a87e86242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This is private insurance.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7a969b27f4_0_7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7a969b27f4_0_7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lang="en-CA">
                <a:solidFill>
                  <a:schemeClr val="dk1"/>
                </a:solidFill>
              </a:rPr>
              <a:t>There is a way out of this.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SzPts val="1100"/>
              <a:buNone/>
            </a:pPr>
            <a:r>
              <a:rPr lang="en-CA">
                <a:solidFill>
                  <a:schemeClr val="dk1"/>
                </a:solidFill>
              </a:rPr>
              <a:t>We have no choice but to cut off the root source of the problem - primarily fossil fuel combustion - but also land use changes, deforestation, and some industrial emissions.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SzPts val="1100"/>
              <a:buNone/>
            </a:pPr>
            <a:r>
              <a:rPr lang="en-CA">
                <a:solidFill>
                  <a:schemeClr val="dk1"/>
                </a:solidFill>
              </a:rPr>
              <a:t>First and foremost, we must rapidly transition our energy systems.</a:t>
            </a:r>
            <a:endParaRPr>
              <a:solidFill>
                <a:schemeClr val="dk1"/>
              </a:solidFill>
            </a:endParaRPr>
          </a:p>
          <a:p>
            <a:pPr indent="0" lvl="0" marL="0" rtl="0" algn="l">
              <a:lnSpc>
                <a:spcPct val="115000"/>
              </a:lnSpc>
              <a:spcBef>
                <a:spcPts val="1200"/>
              </a:spcBef>
              <a:spcAft>
                <a:spcPts val="0"/>
              </a:spcAft>
              <a:buSzPts val="1100"/>
              <a:buNone/>
            </a:pPr>
            <a:r>
              <a:rPr lang="en-CA">
                <a:solidFill>
                  <a:schemeClr val="dk1"/>
                </a:solidFill>
              </a:rPr>
              <a:t>This graph shows the trajectory needed to keep warming below the 1.5 degree threshold. The longer we wait the harder it gets. This can’t be a ‘go slow’ approach.  </a:t>
            </a:r>
            <a:r>
              <a:rPr lang="en-CA"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SzPts val="1100"/>
              <a:buNone/>
            </a:pPr>
            <a:r>
              <a:rPr lang="en-CA">
                <a:solidFill>
                  <a:schemeClr val="dk1"/>
                </a:solidFill>
              </a:rPr>
              <a:t>A transition of this magnitude can’t come only from just government policy. It requires a substantial shift in where capital is invested. We must stop investing in new fossil fuel related infrastructure and shift into carbon free investments</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63c2948a6a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g63c2948a6a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With that climate science refresher out of the way - I want to really focus in on the types of financial risks that climate change causes. </a:t>
            </a:r>
            <a:r>
              <a:rPr lang="en-CA"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These are the ways in which the climate crisis will impact (and is already impacting) retirement savings. </a:t>
            </a:r>
            <a:r>
              <a:rPr lang="en-CA"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Three buckets of climate risk we will cover quickly.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SzPts val="1100"/>
              <a:buNone/>
            </a:pPr>
            <a:r>
              <a:rPr lang="en-CA">
                <a:solidFill>
                  <a:schemeClr val="dk1"/>
                </a:solidFill>
              </a:rPr>
              <a:t>In each category - there are risks to value of investments that pension funds make, as well as long-term risks to the growth of those investments over time.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7a969b27f4_0_6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7a969b27f4_0_6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Technological disruption.</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The above photo is an excellent example of technological disruption in action. The first photo shows 5</a:t>
            </a:r>
            <a:r>
              <a:rPr baseline="30000" lang="en-CA" sz="2000">
                <a:solidFill>
                  <a:schemeClr val="dk1"/>
                </a:solidFill>
                <a:latin typeface="Calibri"/>
                <a:ea typeface="Calibri"/>
                <a:cs typeface="Calibri"/>
                <a:sym typeface="Calibri"/>
              </a:rPr>
              <a:t>th</a:t>
            </a:r>
            <a:r>
              <a:rPr lang="en-CA" sz="1200">
                <a:solidFill>
                  <a:schemeClr val="dk1"/>
                </a:solidFill>
                <a:latin typeface="Calibri"/>
                <a:ea typeface="Calibri"/>
                <a:cs typeface="Calibri"/>
                <a:sym typeface="Calibri"/>
              </a:rPr>
              <a:t> avenue in 1900 – everyone is on horses – with just one car visible. Just 13 years later, the entire street is dominated by cars with just one horse visible. You can probably think of other more recent examples of technological transition in your own lives.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Does anyone here still use film cameras? Kodak shareholders had a very rough ride over the past 25 years. The same for anyone who might have owned shares in blockbuster video before netflix came along.</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This type of disruption is exactly what is happening today with a number of clean energy technologies - electric vehicles, with renewable energy, with energy storage, and with energy efficiency.</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Sectors such as electric utilities, vehicle manufacturers, oil, gas and coal are facing unprecedented transition risks. These companies are a very large part of our economies and are widely held by pension funds. Many in the financial sector are blindly assuming that the transitions in these sectors will be smooth and gentle, but in reality most disruptions of this nature are not. The photo here illustrates it well. In 1900 - people assumed that cars were a small niche product that would increase slowly over time, but just 13 years later, cars had entirely replaced horses.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The technologies involved in the climate –related energy transition are mid-way through a massive disruption.</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Carbon bubble.</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The valuation of fossil fuel companies is largely based on their proven reserves of coal, gas, or oil. The climate crisis means that significant percentages of these reserves can never be extracted. That means that many fossil fuel companies are highly overvalued by the market. It’s a bubble - one quite similar to the bubble in housing prices in the United States that burst in 2008 which caused our last great financial crisis.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Mark Carney, former governor of the Bank of Canada and current governor of the Bank of England has repeatedly warned that these disruption risks pose a substantial risk to the stability of our financial system. </a:t>
            </a:r>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6e903f2f1c_2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g6e903f2f1c_2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Technological disruption.</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The above photo is an excellent example of technological disruption in action. The first photo shows 5</a:t>
            </a:r>
            <a:r>
              <a:rPr baseline="30000" lang="en-CA" sz="2000">
                <a:solidFill>
                  <a:schemeClr val="dk1"/>
                </a:solidFill>
                <a:latin typeface="Calibri"/>
                <a:ea typeface="Calibri"/>
                <a:cs typeface="Calibri"/>
                <a:sym typeface="Calibri"/>
              </a:rPr>
              <a:t>th</a:t>
            </a:r>
            <a:r>
              <a:rPr lang="en-CA" sz="1200">
                <a:solidFill>
                  <a:schemeClr val="dk1"/>
                </a:solidFill>
                <a:latin typeface="Calibri"/>
                <a:ea typeface="Calibri"/>
                <a:cs typeface="Calibri"/>
                <a:sym typeface="Calibri"/>
              </a:rPr>
              <a:t> avenue in 1900 – everyone is on horses – with just one car visible. Just 13 years later, the entire street is dominated by cars with just one horse visible. You can probably think of other more recent examples of technological transition in your own lives.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Does anyone here still use film cameras? Kodak shareholders had a very rough ride over the past 25 years. The same for anyone who might have owned shares in blockbuster video before netflix came along.</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This type of disruption is exactly what is happening today with a number of clean energy technologies - electric vehicles, with renewable energy, with energy storage, and with energy efficiency.</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Sectors such as electric utilities, vehicle manufacturers, oil, gas and coal are facing unprecedented transition risks. These companies are a very large part of our economies and are widely held by pension funds. Many in the financial sector are blindly assuming that the transitions in these sectors will be smooth and gentle, but in reality most disruptions of this nature are not. The photo here illustrates it well. In 1900 - people assumed that cars were a small niche product that would increase slowly over time, but just 13 years later, cars had entirely replaced horses.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CA" sz="1200">
                <a:solidFill>
                  <a:schemeClr val="dk1"/>
                </a:solidFill>
                <a:latin typeface="Calibri"/>
                <a:ea typeface="Calibri"/>
                <a:cs typeface="Calibri"/>
                <a:sym typeface="Calibri"/>
              </a:rPr>
              <a:t>The technologies involved in the climate –related energy transition are mid-way through a massive disruption.</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Carbon bubble.</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The valuation of fossil fuel companies is largely based on their proven reserves of coal, gas, or oil. The climate crisis means that significant percentages of these reserves can never be extracted. That means that many fossil fuel companies are highly overvalued by the market. It’s a bubble - one quite similar to the bubble in housing prices in the United States that burst in 2008 which caused our last great financial crisis.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Mark Carney, former governor of the Bank of Canada and current governor of the Bank of England has repeatedly warned that these disruption risks pose a substantial risk to the stability of our financial system. </a:t>
            </a:r>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7a969b27f4_0_8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7a969b27f4_0_8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6bf1bd89d2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6bf1bd89d2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7a969b27f4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7a969b27f4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6c569156e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g6c569156e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7a969b27f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7a969b27f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617c51a5f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617c51a5f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7a969b27f4_0_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Many asset managers will tell you that they are well aware of transition risk and regulatory or legal risks and have systems in place to manage these risks. While evidence shows that most managers are not actually on top of these financial risks, we are seeing that many asset managers are thinking about this and are starting to respond.</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However, the largest long-term risk from climate change to your portfolio doesn’t come from the energy transition or from regulation or legal challenges. The largest risk to your retirement comes from climate change itself.</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The entire global economy is a risk from climate disruption. In real terms – the economic growth that we are all relying on to grow our investments over time and pay for our retirement could be impacted by the impacts of climate chaos.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The collapse of the interconnected food system. Wide-scale water shortages. Mass migration. And of course the rapidly accelerating cost of climate related disasters are a drag on economic growth. Economists have already shown that climate chaos is a drag on GDP.</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Unless major policy changes are made to meet the Paris Goals, the U.S. is expected to see its GDP per capita decline in real terms from climate related economic disruption.</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Climate risk needs to be considered in UK?</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
        <p:nvSpPr>
          <p:cNvPr id="231" name="Google Shape;231;g7a969b27f4_0_1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7a969b27f4_0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Many asset managers will tell you that they are well aware of transition risk and regulatory or legal risks and have systems in place to manage these risks. While evidence shows that most managers are not actually on top of these financial risks, we are seeing that many asset managers are thinking about this and are starting to respond.</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However, the largest long-term risk from climate change to your portfolio doesn’t come from the energy transition or from regulation or legal challenges. The largest risk to your retirement comes from climate change itself.</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The entire global economy is a risk from climate disruption. In real terms – the economic growth that we are all relying on to grow our investments over time and pay for our retirement could be impacted by the impacts of climate chaos.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The collapse of the interconnected food system. Wide-scale water shortages. Mass migration. And of course the rapidly accelerating cost of climate related disasters are a drag on economic growth. Economists have already shown that climate chaos is a drag on GDP.</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Unless major policy changes are made to meet the Paris Goals, the U.S. is expected to see its GDP per capita decline in real terms from climate related economic disruption.</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Climate risk needs to be considered in UK?</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
        <p:nvSpPr>
          <p:cNvPr id="237" name="Google Shape;237;g7a969b27f4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63c2948a6a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g63c2948a6a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Here are some recent concrete examples of real economic impacts from climate change: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Houston flooding from Hurricane Harvey</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Cape town water shortages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Columbia Glacier - water tower to the prairies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CA" sz="1200">
                <a:solidFill>
                  <a:schemeClr val="dk1"/>
                </a:solidFill>
                <a:latin typeface="Calibri"/>
                <a:ea typeface="Calibri"/>
                <a:cs typeface="Calibri"/>
                <a:sym typeface="Calibri"/>
              </a:rPr>
              <a:t>Fort McMurray fires - caused massive industrial disruption, burned 10% of the city, ongoing social and economic impacts.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g7a969b27f4_0_9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solidFill>
                  <a:schemeClr val="dk1"/>
                </a:solidFill>
              </a:rPr>
              <a:t>The technological disruption I discussed earlier has a major flipside.  Solutions to the climate crisis are expected to be some of the fastest growing sectors of our economic in the coming decades.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These opportunities exist all over now, but the financial system isn’t well setup to find them.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examples:</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Net zero buildings - energy retrofits for existing buildings and extremely efficient new buildings.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The electrification of transportation - buses, trains, trucks</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Profitable, low-cost renewable energy. </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Energy storage</a:t>
            </a:r>
            <a:endParaRPr>
              <a:solidFill>
                <a:schemeClr val="dk1"/>
              </a:solidFill>
            </a:endParaRPr>
          </a:p>
          <a:p>
            <a:pPr indent="0" lvl="0" marL="0" rtl="0" algn="l">
              <a:lnSpc>
                <a:spcPct val="100000"/>
              </a:lnSpc>
              <a:spcBef>
                <a:spcPts val="0"/>
              </a:spcBef>
              <a:spcAft>
                <a:spcPts val="0"/>
              </a:spcAft>
              <a:buSzPts val="1100"/>
              <a:buNone/>
            </a:pPr>
            <a:r>
              <a:rPr lang="en-CA">
                <a:solidFill>
                  <a:schemeClr val="dk1"/>
                </a:solidFill>
              </a:rPr>
              <a:t>New clean technologies of all types. </a:t>
            </a:r>
            <a:endParaRPr/>
          </a:p>
        </p:txBody>
      </p:sp>
      <p:sp>
        <p:nvSpPr>
          <p:cNvPr id="257" name="Google Shape;257;g7a969b27f4_0_9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76b8f23583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g76b8f23583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Google Shape;273;g63c2948a6a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g63c2948a6a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As I’ve mentioned before - engaging your pension fund on climate change is one of the most important actions an individual can make to help to address this crisis. This graphic from COPOWER - a company which creates green bonds - illustrates the carbon footprints of various actions.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Google Shape;278;g7a8d268bc1_0_5:notes"/>
          <p:cNvSpPr/>
          <p:nvPr>
            <p:ph idx="2" type="sldImg"/>
          </p:nvPr>
        </p:nvSpPr>
        <p:spPr>
          <a:xfrm>
            <a:off x="1118152" y="674557"/>
            <a:ext cx="4472700" cy="3372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g7a8d268bc1_0_5:notes"/>
          <p:cNvSpPr txBox="1"/>
          <p:nvPr>
            <p:ph idx="1" type="body"/>
          </p:nvPr>
        </p:nvSpPr>
        <p:spPr>
          <a:xfrm>
            <a:off x="0" y="5681631"/>
            <a:ext cx="6858000" cy="3045600"/>
          </a:xfrm>
          <a:prstGeom prst="rect">
            <a:avLst/>
          </a:prstGeom>
          <a:noFill/>
          <a:ln>
            <a:noFill/>
          </a:ln>
        </p:spPr>
        <p:txBody>
          <a:bodyPr anchorCtr="0" anchor="t" bIns="44800" lIns="89600" spcFirstLastPara="1" rIns="89600" wrap="square" tIns="44800">
            <a:noAutofit/>
          </a:bodyPr>
          <a:lstStyle/>
          <a:p>
            <a:pPr indent="0" lvl="0" marL="0" rtl="0" algn="l">
              <a:lnSpc>
                <a:spcPct val="100000"/>
              </a:lnSpc>
              <a:spcBef>
                <a:spcPts val="0"/>
              </a:spcBef>
              <a:spcAft>
                <a:spcPts val="0"/>
              </a:spcAft>
              <a:buSzPts val="1100"/>
              <a:buNone/>
            </a:pPr>
            <a:r>
              <a:rPr lang="en-CA"/>
              <a:t>The different strategies we see here can also be viewed as a timeline of responsible investments. </a:t>
            </a:r>
            <a:endParaRPr/>
          </a:p>
          <a:p>
            <a:pPr indent="0" lvl="0" marL="0" rtl="0" algn="l">
              <a:lnSpc>
                <a:spcPct val="100000"/>
              </a:lnSpc>
              <a:spcBef>
                <a:spcPts val="0"/>
              </a:spcBef>
              <a:spcAft>
                <a:spcPts val="0"/>
              </a:spcAft>
              <a:buSzPts val="1100"/>
              <a:buNone/>
            </a:pPr>
            <a:r>
              <a:rPr lang="en-CA"/>
              <a:t>Strategies at first were very basic – e.g. exclusions – but managers added more sofisticated  strategies as evaluation and monitoring tools improved.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Thematic investments : We select top companies in sectors that are directly related to an ESG theme</a:t>
            </a:r>
            <a:endParaRPr/>
          </a:p>
          <a:p>
            <a:pPr indent="0" lvl="1" marL="444500" rtl="0" algn="l">
              <a:lnSpc>
                <a:spcPct val="100000"/>
              </a:lnSpc>
              <a:spcBef>
                <a:spcPts val="0"/>
              </a:spcBef>
              <a:spcAft>
                <a:spcPts val="0"/>
              </a:spcAft>
              <a:buSzPts val="1100"/>
              <a:buNone/>
            </a:pPr>
            <a:r>
              <a:rPr lang="en-CA"/>
              <a:t>For example, the SocieTerra Cleantech Fund invests in companies whose core business is to come up with specific solutions to the biggest environmental issues facing our planet.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Active OwnerShip </a:t>
            </a:r>
            <a:br>
              <a:rPr lang="en-CA"/>
            </a:br>
            <a:r>
              <a:rPr lang="en-CA"/>
              <a:t>Companies selected for the RI portfolios are also subject to our shareholder engagement policies. As shareholders, we will work with management teams to influence the companies through open and direct dialogue, exercising voting rights and through submitting proposals designed to improve the companies positioning from a variety of Societal, Governance or Environmental perspectives.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63c2948a6a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63c2948a6a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So before we go further - it’s probably a good idea to quickly talk about how pensions plans typically work.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 exact structure varies widely - but at a high level they are all much the same.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Your employer collects a small percentage of your wages and puts them into a pooled saving fund. Most often, those funds are matched in some way by your employer - if you are employed by a private company this comes out of the company revenue. If you are employed by a government, they make the contribution.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These pooled funds are invested in a variety of ways. The so called ‘Canadian model’ of pension investment involves hiring a dedicated team of financial professionals with no link to the employer to actively manage (try to beat market) the investments. They use a variety complicated and sophisticated investment tools - which we won’t get into in detail here.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The money you put away each year, isn’t actually enough on its own to pay for your eventual pension. To get enough funds to do that, the money needs to grow each year - earning compound interest. So not only does the value of your pension need to be maintained, but it needs to grow as well. If it doesn’t - the pension plan can face a shortfall and have trouble paying out pensions in the long-run.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Your pension isn’t just sitting there, but these assets are invested in real companies.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g6bf1bd89d2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g6bf1bd89d2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63c2948a6a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63c2948a6a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CA">
                <a:solidFill>
                  <a:schemeClr val="dk1"/>
                </a:solidFill>
              </a:rPr>
              <a:t>No Canadian Pension Plan has demonstrated a good handle on climate risk and solutions yet.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There isn’t a lot of time left for them to come up with a comprehensive strategy.</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And here is a core problem. These funds don’t have clear, stated goals on climate change.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We want them to commit to a timeline for understanding the climate risks in their portfolios, and we want clear timelines for increasing investments into profitable climate solutions.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76b8f2358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g76b8f2358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On January 14th, Larry Fink, the CEO of Blackrock - the world’s largest money manager and institutional investor - published a letter to his clients explaining how the company was pivoting to put climate risk at the centre of it’s investment strategy.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a:t>
            </a:r>
            <a:r>
              <a:rPr lang="en-CA" sz="1200">
                <a:solidFill>
                  <a:schemeClr val="dk1"/>
                </a:solidFill>
                <a:highlight>
                  <a:srgbClr val="FFFFFF"/>
                </a:highlight>
              </a:rPr>
              <a:t>Indeed, climate change is almost invariably the top issue that clients around the world raise with BlackRock.”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Until this moment, Blackrock has been considered a laggard on climate and sustainability. This letter is seen as a monumental change in the culture of leading institutional investors in taking the existential risks of climate change seriously.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g63c2948a6a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g63c2948a6a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Take a pause - how is everyone feeling? Questions before I move 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Pension plans work for you. They are experts, hired by you, your union, and your employer to grow your retirement wealth at the lowest possible risk. They like to be left alone to do this. They don’t like to be told how to do their jobs, and they are resistant to opening that door.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But - thoughtful constructive, engagement from beneficiaries can have a huge impact on how they operate.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3" name="Shape 323"/>
        <p:cNvGrpSpPr/>
        <p:nvPr/>
      </p:nvGrpSpPr>
      <p:grpSpPr>
        <a:xfrm>
          <a:off x="0" y="0"/>
          <a:ext cx="0" cy="0"/>
          <a:chOff x="0" y="0"/>
          <a:chExt cx="0" cy="0"/>
        </a:xfrm>
      </p:grpSpPr>
      <p:sp>
        <p:nvSpPr>
          <p:cNvPr id="324" name="Google Shape;324;g63c2948a6a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g63c2948a6a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CA">
                <a:solidFill>
                  <a:schemeClr val="dk1"/>
                </a:solidFill>
              </a:rPr>
              <a:t>Pension plan activities can be complicated - so you generally want to avoid trying know more than the pension fund does.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What works best for initial rounds of engagement are questions.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What do you own. (they have to tell you)</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How are you managing climate risk?</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What are your (measurable) goals?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*just this week - asset owners - including pensions (cdpq) committed to 2050 carbon neutrality consistent 1.5 degree limit.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Repeat the cycle…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CA">
                <a:solidFill>
                  <a:schemeClr val="dk1"/>
                </a:solidFill>
              </a:rPr>
              <a:t>Create incentives for fund managers to do the right thing - their jobs, their pay, their personal and public profile should be tied to success on climate.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g63c2948a6a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g63c2948a6a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shiftaction.ca</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CA"/>
              <a:t>Questions: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What about Divestment?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CA"/>
              <a:t>ESG:</a:t>
            </a:r>
            <a:endParaRPr/>
          </a:p>
          <a:p>
            <a:pPr indent="0" lvl="0" marL="0" rtl="0" algn="l">
              <a:lnSpc>
                <a:spcPct val="100000"/>
              </a:lnSpc>
              <a:spcBef>
                <a:spcPts val="0"/>
              </a:spcBef>
              <a:spcAft>
                <a:spcPts val="0"/>
              </a:spcAft>
              <a:buSzPts val="1100"/>
              <a:buNone/>
            </a:pPr>
            <a:r>
              <a:t/>
            </a:r>
            <a:endParaRPr/>
          </a:p>
        </p:txBody>
      </p:sp>
      <p:sp>
        <p:nvSpPr>
          <p:cNvPr id="337" name="Google Shape;33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png"/><Relationship Id="rId4"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 Id="rId4" Type="http://schemas.openxmlformats.org/officeDocument/2006/relationships/image" Target="../media/image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Blank" type="blank">
  <p:cSld name="BLANK">
    <p:spTree>
      <p:nvGrpSpPr>
        <p:cNvPr id="8" name="Shape 8"/>
        <p:cNvGrpSpPr/>
        <p:nvPr/>
      </p:nvGrpSpPr>
      <p:grpSpPr>
        <a:xfrm>
          <a:off x="0" y="0"/>
          <a:ext cx="0" cy="0"/>
          <a:chOff x="0" y="0"/>
          <a:chExt cx="0" cy="0"/>
        </a:xfrm>
      </p:grpSpPr>
      <p:pic>
        <p:nvPicPr>
          <p:cNvPr descr="shift_logos_concepts_blank.jpg" id="9" name="Google Shape;9;p7"/>
          <p:cNvPicPr preferRelativeResize="0"/>
          <p:nvPr/>
        </p:nvPicPr>
        <p:blipFill rotWithShape="1">
          <a:blip r:embed="rId2">
            <a:alphaModFix/>
          </a:blip>
          <a:srcRect b="0" l="0" r="0" t="731"/>
          <a:stretch/>
        </p:blipFill>
        <p:spPr>
          <a:xfrm>
            <a:off x="7" y="0"/>
            <a:ext cx="9160460" cy="6858000"/>
          </a:xfrm>
          <a:prstGeom prst="rect">
            <a:avLst/>
          </a:prstGeom>
          <a:noFill/>
          <a:ln>
            <a:noFill/>
          </a:ln>
        </p:spPr>
      </p:pic>
      <p:pic>
        <p:nvPicPr>
          <p:cNvPr descr="shiftLogo_white.eps" id="10" name="Google Shape;10;p7"/>
          <p:cNvPicPr preferRelativeResize="0"/>
          <p:nvPr/>
        </p:nvPicPr>
        <p:blipFill rotWithShape="1">
          <a:blip r:embed="rId3">
            <a:alphaModFix/>
          </a:blip>
          <a:srcRect b="0" l="0" r="0" t="0"/>
          <a:stretch/>
        </p:blipFill>
        <p:spPr>
          <a:xfrm>
            <a:off x="1718072" y="1316814"/>
            <a:ext cx="5727700" cy="1638300"/>
          </a:xfrm>
          <a:prstGeom prst="rect">
            <a:avLst/>
          </a:prstGeom>
          <a:noFill/>
          <a:ln>
            <a:noFill/>
          </a:ln>
        </p:spPr>
      </p:pic>
      <p:pic>
        <p:nvPicPr>
          <p:cNvPr descr="TidesCanada_ProjectLogo.jpg" id="11" name="Google Shape;11;p7"/>
          <p:cNvPicPr preferRelativeResize="0"/>
          <p:nvPr/>
        </p:nvPicPr>
        <p:blipFill rotWithShape="1">
          <a:blip r:embed="rId4">
            <a:alphaModFix/>
          </a:blip>
          <a:srcRect b="0" l="0" r="0" t="0"/>
          <a:stretch/>
        </p:blipFill>
        <p:spPr>
          <a:xfrm>
            <a:off x="1645163" y="5761372"/>
            <a:ext cx="2778015" cy="686333"/>
          </a:xfrm>
          <a:prstGeom prst="rect">
            <a:avLst/>
          </a:prstGeom>
          <a:noFill/>
          <a:ln>
            <a:noFill/>
          </a:ln>
        </p:spPr>
      </p:pic>
      <p:sp>
        <p:nvSpPr>
          <p:cNvPr id="12" name="Google Shape;12;p7"/>
          <p:cNvSpPr txBox="1"/>
          <p:nvPr/>
        </p:nvSpPr>
        <p:spPr>
          <a:xfrm>
            <a:off x="4906625" y="5801374"/>
            <a:ext cx="323981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CA" sz="1400" u="none" cap="none" strike="noStrike">
                <a:solidFill>
                  <a:schemeClr val="dk1"/>
                </a:solidFill>
                <a:latin typeface="Open Sans"/>
                <a:ea typeface="Open Sans"/>
                <a:cs typeface="Open Sans"/>
                <a:sym typeface="Open Sans"/>
              </a:rPr>
              <a:t>www.shiftaction.ca</a:t>
            </a:r>
            <a:endParaRPr b="0" i="0" sz="14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CA" sz="1400" u="none" cap="none" strike="noStrike">
                <a:solidFill>
                  <a:schemeClr val="dk1"/>
                </a:solidFill>
                <a:latin typeface="Open Sans"/>
                <a:ea typeface="Open Sans"/>
                <a:cs typeface="Open Sans"/>
                <a:sym typeface="Open Sans"/>
              </a:rPr>
              <a:t>info@shiftaction.ca</a:t>
            </a:r>
            <a:endParaRPr b="0" i="0" sz="1400" u="none" cap="none" strike="noStrike">
              <a:solidFill>
                <a:schemeClr val="dk1"/>
              </a:solidFill>
              <a:latin typeface="Open Sans"/>
              <a:ea typeface="Open Sans"/>
              <a:cs typeface="Open Sans"/>
              <a:sym typeface="Open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3" name="Shape 13"/>
        <p:cNvGrpSpPr/>
        <p:nvPr/>
      </p:nvGrpSpPr>
      <p:grpSpPr>
        <a:xfrm>
          <a:off x="0" y="0"/>
          <a:ext cx="0" cy="0"/>
          <a:chOff x="0" y="0"/>
          <a:chExt cx="0" cy="0"/>
        </a:xfrm>
      </p:grpSpPr>
      <p:sp>
        <p:nvSpPr>
          <p:cNvPr id="14" name="Google Shape;1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9"/>
          <p:cNvSpPr txBox="1"/>
          <p:nvPr>
            <p:ph idx="1" type="body"/>
          </p:nvPr>
        </p:nvSpPr>
        <p:spPr>
          <a:xfrm>
            <a:off x="457200" y="1600201"/>
            <a:ext cx="8229600" cy="441081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descr="shiftLogo.eps" id="16" name="Google Shape;16;p9"/>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17" name="Google Shape;17;p9"/>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18" name="Google Shape;18;p9"/>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pic>
        <p:nvPicPr>
          <p:cNvPr descr="shift_logos_concepts_footer.jpg" id="19" name="Google Shape;19;p9"/>
          <p:cNvPicPr preferRelativeResize="0"/>
          <p:nvPr/>
        </p:nvPicPr>
        <p:blipFill rotWithShape="1">
          <a:blip r:embed="rId4">
            <a:alphaModFix amt="18000"/>
          </a:blip>
          <a:srcRect b="0" l="0" r="0" t="0"/>
          <a:stretch/>
        </p:blipFill>
        <p:spPr>
          <a:xfrm>
            <a:off x="0" y="4853940"/>
            <a:ext cx="9144000" cy="200406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seul">
  <p:cSld name="Titre seul">
    <p:spTree>
      <p:nvGrpSpPr>
        <p:cNvPr id="20" name="Shape 20"/>
        <p:cNvGrpSpPr/>
        <p:nvPr/>
      </p:nvGrpSpPr>
      <p:grpSpPr>
        <a:xfrm>
          <a:off x="0" y="0"/>
          <a:ext cx="0" cy="0"/>
          <a:chOff x="0" y="0"/>
          <a:chExt cx="0" cy="0"/>
        </a:xfrm>
      </p:grpSpPr>
      <p:sp>
        <p:nvSpPr>
          <p:cNvPr id="21" name="Google Shape;21;g7a8d268bc1_0_1644"/>
          <p:cNvSpPr txBox="1"/>
          <p:nvPr>
            <p:ph idx="10" type="dt"/>
          </p:nvPr>
        </p:nvSpPr>
        <p:spPr>
          <a:xfrm>
            <a:off x="6084888" y="6381750"/>
            <a:ext cx="1295400" cy="4761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 name="Google Shape;22;g7a8d268bc1_0_1644"/>
          <p:cNvSpPr txBox="1"/>
          <p:nvPr>
            <p:ph idx="11" type="ftr"/>
          </p:nvPr>
        </p:nvSpPr>
        <p:spPr>
          <a:xfrm>
            <a:off x="323274" y="6381750"/>
            <a:ext cx="4896900" cy="4761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3" name="Google Shape;23;g7a8d268bc1_0_1644"/>
          <p:cNvSpPr txBox="1"/>
          <p:nvPr>
            <p:ph idx="12" type="sldNum"/>
          </p:nvPr>
        </p:nvSpPr>
        <p:spPr>
          <a:xfrm>
            <a:off x="8243888" y="6381347"/>
            <a:ext cx="575700" cy="4761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24" name="Google Shape;24;g7a8d268bc1_0_1644"/>
          <p:cNvSpPr txBox="1"/>
          <p:nvPr>
            <p:ph type="title"/>
          </p:nvPr>
        </p:nvSpPr>
        <p:spPr>
          <a:xfrm>
            <a:off x="323850" y="476252"/>
            <a:ext cx="8496300" cy="7206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spTree>
      <p:nvGrpSpPr>
        <p:cNvPr id="25" name="Shape 25"/>
        <p:cNvGrpSpPr/>
        <p:nvPr/>
      </p:nvGrpSpPr>
      <p:grpSpPr>
        <a:xfrm>
          <a:off x="0" y="0"/>
          <a:ext cx="0" cy="0"/>
          <a:chOff x="0" y="0"/>
          <a:chExt cx="0" cy="0"/>
        </a:xfrm>
      </p:grpSpPr>
      <p:pic>
        <p:nvPicPr>
          <p:cNvPr descr="shift_logos_concepts_blank.jpg" id="26" name="Google Shape;26;p11"/>
          <p:cNvPicPr preferRelativeResize="0"/>
          <p:nvPr/>
        </p:nvPicPr>
        <p:blipFill rotWithShape="1">
          <a:blip r:embed="rId2">
            <a:alphaModFix/>
          </a:blip>
          <a:srcRect b="0" l="0" r="0" t="731"/>
          <a:stretch/>
        </p:blipFill>
        <p:spPr>
          <a:xfrm>
            <a:off x="7" y="0"/>
            <a:ext cx="9160460" cy="6858000"/>
          </a:xfrm>
          <a:prstGeom prst="rect">
            <a:avLst/>
          </a:prstGeom>
          <a:noFill/>
          <a:ln>
            <a:noFill/>
          </a:ln>
        </p:spPr>
      </p:pic>
      <p:sp>
        <p:nvSpPr>
          <p:cNvPr id="27" name="Google Shape;27;p11"/>
          <p:cNvSpPr txBox="1"/>
          <p:nvPr>
            <p:ph type="title"/>
          </p:nvPr>
        </p:nvSpPr>
        <p:spPr>
          <a:xfrm>
            <a:off x="457200" y="1739506"/>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4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8" name="Shape 28"/>
        <p:cNvGrpSpPr/>
        <p:nvPr/>
      </p:nvGrpSpPr>
      <p:grpSpPr>
        <a:xfrm>
          <a:off x="0" y="0"/>
          <a:ext cx="0" cy="0"/>
          <a:chOff x="0" y="0"/>
          <a:chExt cx="0" cy="0"/>
        </a:xfrm>
      </p:grpSpPr>
      <p:pic>
        <p:nvPicPr>
          <p:cNvPr descr="shift_logos_concepts_footer.jpg" id="29" name="Google Shape;29;p8"/>
          <p:cNvPicPr preferRelativeResize="0"/>
          <p:nvPr/>
        </p:nvPicPr>
        <p:blipFill rotWithShape="1">
          <a:blip r:embed="rId2">
            <a:alphaModFix amt="18000"/>
          </a:blip>
          <a:srcRect b="0" l="0" r="0" t="0"/>
          <a:stretch/>
        </p:blipFill>
        <p:spPr>
          <a:xfrm>
            <a:off x="0" y="4853940"/>
            <a:ext cx="9144000" cy="2004060"/>
          </a:xfrm>
          <a:prstGeom prst="rect">
            <a:avLst/>
          </a:prstGeom>
          <a:noFill/>
          <a:ln>
            <a:noFill/>
          </a:ln>
        </p:spPr>
      </p:pic>
      <p:sp>
        <p:nvSpPr>
          <p:cNvPr id="30" name="Google Shape;30;p8"/>
          <p:cNvSpPr txBox="1"/>
          <p:nvPr>
            <p:ph type="ctrTitle"/>
          </p:nvPr>
        </p:nvSpPr>
        <p:spPr>
          <a:xfrm>
            <a:off x="685800" y="1127388"/>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8"/>
          <p:cNvSpPr txBox="1"/>
          <p:nvPr>
            <p:ph idx="1" type="subTitle"/>
          </p:nvPr>
        </p:nvSpPr>
        <p:spPr>
          <a:xfrm>
            <a:off x="1371600" y="2883163"/>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32" name="Google Shape;32;p8"/>
          <p:cNvSpPr txBox="1"/>
          <p:nvPr>
            <p:ph idx="12" type="sldNum"/>
          </p:nvPr>
        </p:nvSpPr>
        <p:spPr>
          <a:xfrm>
            <a:off x="6604912" y="6173787"/>
            <a:ext cx="2133600"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pic>
        <p:nvPicPr>
          <p:cNvPr descr="shiftLogo.eps" id="33" name="Google Shape;33;p8"/>
          <p:cNvPicPr preferRelativeResize="0"/>
          <p:nvPr/>
        </p:nvPicPr>
        <p:blipFill rotWithShape="1">
          <a:blip r:embed="rId3">
            <a:alphaModFix/>
          </a:blip>
          <a:srcRect b="0" l="0" r="0" t="0"/>
          <a:stretch/>
        </p:blipFill>
        <p:spPr>
          <a:xfrm>
            <a:off x="457200" y="6215316"/>
            <a:ext cx="1502146" cy="428456"/>
          </a:xfrm>
          <a:prstGeom prst="rect">
            <a:avLst/>
          </a:prstGeom>
          <a:noFill/>
          <a:ln>
            <a:noFill/>
          </a:ln>
        </p:spPr>
      </p:pic>
      <p:pic>
        <p:nvPicPr>
          <p:cNvPr descr="TidesCanada_ProjectLogo.jpg" id="34" name="Google Shape;34;p8"/>
          <p:cNvPicPr preferRelativeResize="0"/>
          <p:nvPr/>
        </p:nvPicPr>
        <p:blipFill rotWithShape="1">
          <a:blip r:embed="rId4">
            <a:alphaModFix/>
          </a:blip>
          <a:srcRect b="0" l="0" r="0" t="0"/>
          <a:stretch/>
        </p:blipFill>
        <p:spPr>
          <a:xfrm>
            <a:off x="2352952" y="6321303"/>
            <a:ext cx="1038392" cy="256544"/>
          </a:xfrm>
          <a:prstGeom prst="rect">
            <a:avLst/>
          </a:prstGeom>
          <a:noFill/>
          <a:ln>
            <a:noFill/>
          </a:ln>
        </p:spPr>
      </p:pic>
      <p:cxnSp>
        <p:nvCxnSpPr>
          <p:cNvPr id="35" name="Google Shape;35;p8"/>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6" name="Shape 36"/>
        <p:cNvGrpSpPr/>
        <p:nvPr/>
      </p:nvGrpSpPr>
      <p:grpSpPr>
        <a:xfrm>
          <a:off x="0" y="0"/>
          <a:ext cx="0" cy="0"/>
          <a:chOff x="0" y="0"/>
          <a:chExt cx="0" cy="0"/>
        </a:xfrm>
      </p:grpSpPr>
      <p:sp>
        <p:nvSpPr>
          <p:cNvPr id="37" name="Google Shape;37;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9" name="Google Shape;39;p1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10"/>
          <p:cNvSpPr txBox="1"/>
          <p:nvPr>
            <p:ph idx="12" type="sldNum"/>
          </p:nvPr>
        </p:nvSpPr>
        <p:spPr>
          <a:xfrm>
            <a:off x="6604912" y="6173787"/>
            <a:ext cx="2133600"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pic>
        <p:nvPicPr>
          <p:cNvPr descr="shiftLogo.eps" id="41" name="Google Shape;41;p10"/>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42" name="Google Shape;42;p10"/>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43" name="Google Shape;43;p10"/>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pic>
        <p:nvPicPr>
          <p:cNvPr descr="shift_logos_concepts_footer.jpg" id="44" name="Google Shape;44;p10"/>
          <p:cNvPicPr preferRelativeResize="0"/>
          <p:nvPr/>
        </p:nvPicPr>
        <p:blipFill rotWithShape="1">
          <a:blip r:embed="rId4">
            <a:alphaModFix amt="18000"/>
          </a:blip>
          <a:srcRect b="0" l="0" r="0" t="0"/>
          <a:stretch/>
        </p:blipFill>
        <p:spPr>
          <a:xfrm>
            <a:off x="0" y="4853940"/>
            <a:ext cx="9144000" cy="200406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45" name="Shape 45"/>
        <p:cNvGrpSpPr/>
        <p:nvPr/>
      </p:nvGrpSpPr>
      <p:grpSpPr>
        <a:xfrm>
          <a:off x="0" y="0"/>
          <a:ext cx="0" cy="0"/>
          <a:chOff x="0" y="0"/>
          <a:chExt cx="0" cy="0"/>
        </a:xfrm>
      </p:grpSpPr>
      <p:sp>
        <p:nvSpPr>
          <p:cNvPr id="46" name="Google Shape;46;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Arial"/>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pic>
        <p:nvPicPr>
          <p:cNvPr descr="shiftLogo.eps" id="48" name="Google Shape;48;p12"/>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49" name="Google Shape;49;p12"/>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50" name="Google Shape;50;p12"/>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51" name="Shape 51"/>
        <p:cNvGrpSpPr/>
        <p:nvPr/>
      </p:nvGrpSpPr>
      <p:grpSpPr>
        <a:xfrm>
          <a:off x="0" y="0"/>
          <a:ext cx="0" cy="0"/>
          <a:chOff x="0" y="0"/>
          <a:chExt cx="0" cy="0"/>
        </a:xfrm>
      </p:grpSpPr>
      <p:sp>
        <p:nvSpPr>
          <p:cNvPr id="52" name="Google Shape;52;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4" name="Google Shape;54;p1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5" name="Google Shape;55;p1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6" name="Google Shape;56;p1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7" name="Google Shape;57;p13"/>
          <p:cNvSpPr txBox="1"/>
          <p:nvPr>
            <p:ph idx="12" type="sldNum"/>
          </p:nvPr>
        </p:nvSpPr>
        <p:spPr>
          <a:xfrm>
            <a:off x="6604912" y="6173787"/>
            <a:ext cx="2133600"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pic>
        <p:nvPicPr>
          <p:cNvPr descr="shiftLogo.eps" id="58" name="Google Shape;58;p13"/>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59" name="Google Shape;59;p13"/>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60" name="Google Shape;60;p13"/>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4"/>
          <p:cNvSpPr txBox="1"/>
          <p:nvPr>
            <p:ph idx="12" type="sldNum"/>
          </p:nvPr>
        </p:nvSpPr>
        <p:spPr>
          <a:xfrm>
            <a:off x="6604912" y="6173787"/>
            <a:ext cx="21336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CA"/>
              <a:t>‹#›</a:t>
            </a:fld>
            <a:endParaRPr/>
          </a:p>
        </p:txBody>
      </p:sp>
      <p:pic>
        <p:nvPicPr>
          <p:cNvPr descr="shiftLogo.eps" id="64" name="Google Shape;64;p14"/>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65" name="Google Shape;65;p14"/>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66" name="Google Shape;66;p14"/>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7" name="Shape 67"/>
        <p:cNvGrpSpPr/>
        <p:nvPr/>
      </p:nvGrpSpPr>
      <p:grpSpPr>
        <a:xfrm>
          <a:off x="0" y="0"/>
          <a:ext cx="0" cy="0"/>
          <a:chOff x="0" y="0"/>
          <a:chExt cx="0" cy="0"/>
        </a:xfrm>
      </p:grpSpPr>
      <p:sp>
        <p:nvSpPr>
          <p:cNvPr id="68" name="Google Shape;68;p1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70" name="Google Shape;70;p1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pic>
        <p:nvPicPr>
          <p:cNvPr descr="shiftLogo.eps" id="71" name="Google Shape;71;p15"/>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72" name="Google Shape;72;p15"/>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73" name="Google Shape;73;p15"/>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74" name="Shape 74"/>
        <p:cNvGrpSpPr/>
        <p:nvPr/>
      </p:nvGrpSpPr>
      <p:grpSpPr>
        <a:xfrm>
          <a:off x="0" y="0"/>
          <a:ext cx="0" cy="0"/>
          <a:chOff x="0" y="0"/>
          <a:chExt cx="0" cy="0"/>
        </a:xfrm>
      </p:grpSpPr>
      <p:sp>
        <p:nvSpPr>
          <p:cNvPr id="75" name="Google Shape;75;p1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Arial"/>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6"/>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100000"/>
              </a:lnSpc>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7" name="Google Shape;77;p1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pic>
        <p:nvPicPr>
          <p:cNvPr descr="shiftLogo.eps" id="78" name="Google Shape;78;p16"/>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79" name="Google Shape;79;p16"/>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80" name="Google Shape;80;p16"/>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81" name="Shape 81"/>
        <p:cNvGrpSpPr/>
        <p:nvPr/>
      </p:nvGrpSpPr>
      <p:grpSpPr>
        <a:xfrm>
          <a:off x="0" y="0"/>
          <a:ext cx="0" cy="0"/>
          <a:chOff x="0" y="0"/>
          <a:chExt cx="0" cy="0"/>
        </a:xfrm>
      </p:grpSpPr>
      <p:sp>
        <p:nvSpPr>
          <p:cNvPr id="82" name="Google Shape;82;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7"/>
          <p:cNvSpPr txBox="1"/>
          <p:nvPr>
            <p:ph idx="1" type="body"/>
          </p:nvPr>
        </p:nvSpPr>
        <p:spPr>
          <a:xfrm rot="5400000">
            <a:off x="2366595" y="-309194"/>
            <a:ext cx="441081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descr="shiftLogo.eps" id="84" name="Google Shape;84;p17"/>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85" name="Google Shape;85;p17"/>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86" name="Google Shape;86;p17"/>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18"/>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8"/>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descr="shiftLogo.eps" id="90" name="Google Shape;90;p18"/>
          <p:cNvPicPr preferRelativeResize="0"/>
          <p:nvPr/>
        </p:nvPicPr>
        <p:blipFill rotWithShape="1">
          <a:blip r:embed="rId2">
            <a:alphaModFix/>
          </a:blip>
          <a:srcRect b="0" l="0" r="0" t="0"/>
          <a:stretch/>
        </p:blipFill>
        <p:spPr>
          <a:xfrm>
            <a:off x="457200" y="6215316"/>
            <a:ext cx="1502146" cy="428456"/>
          </a:xfrm>
          <a:prstGeom prst="rect">
            <a:avLst/>
          </a:prstGeom>
          <a:noFill/>
          <a:ln>
            <a:noFill/>
          </a:ln>
        </p:spPr>
      </p:pic>
      <p:pic>
        <p:nvPicPr>
          <p:cNvPr descr="TidesCanada_ProjectLogo.jpg" id="91" name="Google Shape;91;p18"/>
          <p:cNvPicPr preferRelativeResize="0"/>
          <p:nvPr/>
        </p:nvPicPr>
        <p:blipFill rotWithShape="1">
          <a:blip r:embed="rId3">
            <a:alphaModFix/>
          </a:blip>
          <a:srcRect b="0" l="0" r="0" t="0"/>
          <a:stretch/>
        </p:blipFill>
        <p:spPr>
          <a:xfrm>
            <a:off x="2352952" y="6321303"/>
            <a:ext cx="1038392" cy="256544"/>
          </a:xfrm>
          <a:prstGeom prst="rect">
            <a:avLst/>
          </a:prstGeom>
          <a:noFill/>
          <a:ln>
            <a:noFill/>
          </a:ln>
        </p:spPr>
      </p:pic>
      <p:cxnSp>
        <p:nvCxnSpPr>
          <p:cNvPr id="92" name="Google Shape;92;p18"/>
          <p:cNvCxnSpPr/>
          <p:nvPr/>
        </p:nvCxnSpPr>
        <p:spPr>
          <a:xfrm>
            <a:off x="2135826" y="6215316"/>
            <a:ext cx="0" cy="428456"/>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
          <p:cNvSpPr txBox="1"/>
          <p:nvPr>
            <p:ph idx="1" type="body"/>
          </p:nvPr>
        </p:nvSpPr>
        <p:spPr>
          <a:xfrm>
            <a:off x="457200" y="1600201"/>
            <a:ext cx="8229600" cy="441081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0"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7.png"/><Relationship Id="rId5" Type="http://schemas.openxmlformats.org/officeDocument/2006/relationships/image" Target="../media/image11.png"/><Relationship Id="rId6" Type="http://schemas.openxmlformats.org/officeDocument/2006/relationships/image" Target="../media/image16.png"/><Relationship Id="rId7" Type="http://schemas.openxmlformats.org/officeDocument/2006/relationships/image" Target="../media/image20.png"/><Relationship Id="rId8"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png"/><Relationship Id="rId4" Type="http://schemas.openxmlformats.org/officeDocument/2006/relationships/image" Target="../media/image35.png"/><Relationship Id="rId9" Type="http://schemas.openxmlformats.org/officeDocument/2006/relationships/image" Target="../media/image37.png"/><Relationship Id="rId5" Type="http://schemas.openxmlformats.org/officeDocument/2006/relationships/image" Target="../media/image24.png"/><Relationship Id="rId6" Type="http://schemas.openxmlformats.org/officeDocument/2006/relationships/image" Target="../media/image28.png"/><Relationship Id="rId7" Type="http://schemas.openxmlformats.org/officeDocument/2006/relationships/image" Target="../media/image30.png"/><Relationship Id="rId8"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3.png"/><Relationship Id="rId4" Type="http://schemas.openxmlformats.org/officeDocument/2006/relationships/image" Target="../media/image32.png"/><Relationship Id="rId5" Type="http://schemas.openxmlformats.org/officeDocument/2006/relationships/image" Target="../media/image40.png"/><Relationship Id="rId6" Type="http://schemas.openxmlformats.org/officeDocument/2006/relationships/image" Target="../media/image4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58.png"/><Relationship Id="rId5" Type="http://schemas.openxmlformats.org/officeDocument/2006/relationships/image" Target="../media/image44.png"/><Relationship Id="rId6" Type="http://schemas.openxmlformats.org/officeDocument/2006/relationships/image" Target="../media/image49.png"/><Relationship Id="rId7" Type="http://schemas.openxmlformats.org/officeDocument/2006/relationships/image" Target="../media/image47.png"/><Relationship Id="rId8"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8.png"/><Relationship Id="rId4" Type="http://schemas.openxmlformats.org/officeDocument/2006/relationships/image" Target="../media/image46.png"/><Relationship Id="rId5" Type="http://schemas.openxmlformats.org/officeDocument/2006/relationships/image" Target="../media/image52.png"/><Relationship Id="rId6" Type="http://schemas.openxmlformats.org/officeDocument/2006/relationships/image" Target="../media/image54.png"/><Relationship Id="rId7" Type="http://schemas.openxmlformats.org/officeDocument/2006/relationships/image" Target="../media/image56.png"/><Relationship Id="rId8"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www.shiftaction.ca/take-action"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1.png"/><Relationship Id="rId4" Type="http://schemas.openxmlformats.org/officeDocument/2006/relationships/hyperlink" Target="http://www.shiftyourpension.ca"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3"/>
          <p:cNvSpPr txBox="1"/>
          <p:nvPr>
            <p:ph idx="1" type="body"/>
          </p:nvPr>
        </p:nvSpPr>
        <p:spPr>
          <a:xfrm>
            <a:off x="445450" y="2439301"/>
            <a:ext cx="8045100" cy="30681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360"/>
              </a:spcBef>
              <a:spcAft>
                <a:spcPts val="0"/>
              </a:spcAft>
              <a:buClr>
                <a:schemeClr val="dk1"/>
              </a:buClr>
              <a:buSzPts val="2720"/>
              <a:buNone/>
            </a:pPr>
            <a:r>
              <a:rPr i="1" lang="en-CA" sz="2300">
                <a:latin typeface="Open Sans Light"/>
                <a:ea typeface="Open Sans Light"/>
                <a:cs typeface="Open Sans Light"/>
                <a:sym typeface="Open Sans Light"/>
              </a:rPr>
              <a:t>Shift: Action for Pension Wealth and Planet Health</a:t>
            </a:r>
            <a:r>
              <a:rPr lang="en-CA" sz="2300">
                <a:latin typeface="Open Sans Light"/>
                <a:ea typeface="Open Sans Light"/>
                <a:cs typeface="Open Sans Light"/>
                <a:sym typeface="Open Sans Light"/>
              </a:rPr>
              <a:t> </a:t>
            </a:r>
            <a:endParaRPr sz="2300">
              <a:latin typeface="Open Sans Light"/>
              <a:ea typeface="Open Sans Light"/>
              <a:cs typeface="Open Sans Light"/>
              <a:sym typeface="Open Sans Light"/>
            </a:endParaRPr>
          </a:p>
          <a:p>
            <a:pPr indent="0" lvl="0" marL="0" rtl="0" algn="ctr">
              <a:lnSpc>
                <a:spcPct val="100000"/>
              </a:lnSpc>
              <a:spcBef>
                <a:spcPts val="360"/>
              </a:spcBef>
              <a:spcAft>
                <a:spcPts val="0"/>
              </a:spcAft>
              <a:buClr>
                <a:schemeClr val="dk1"/>
              </a:buClr>
              <a:buSzPts val="2720"/>
              <a:buNone/>
            </a:pPr>
            <a:r>
              <a:rPr lang="en-CA" sz="2300">
                <a:latin typeface="Open Sans Light"/>
                <a:ea typeface="Open Sans Light"/>
                <a:cs typeface="Open Sans Light"/>
                <a:sym typeface="Open Sans Light"/>
              </a:rPr>
              <a:t>works to protect pensions and the climate by bringing together beneficiaries and pension funds to engage on the climate crisis. We help Canadians understand where their retirement wealth is invested and how to engage with the people managing it. Now is the time to shift our approach and invest in a low-carbon future.</a:t>
            </a:r>
            <a:endParaRPr sz="2300">
              <a:latin typeface="Open Sans Light"/>
              <a:ea typeface="Open Sans Light"/>
              <a:cs typeface="Open Sans Light"/>
              <a:sym typeface="Open Sans Light"/>
            </a:endParaRPr>
          </a:p>
        </p:txBody>
      </p:sp>
      <p:pic>
        <p:nvPicPr>
          <p:cNvPr id="102" name="Google Shape;102;p3"/>
          <p:cNvPicPr preferRelativeResize="0"/>
          <p:nvPr/>
        </p:nvPicPr>
        <p:blipFill rotWithShape="1">
          <a:blip r:embed="rId3">
            <a:alphaModFix/>
          </a:blip>
          <a:srcRect b="0" l="0" r="0" t="0"/>
          <a:stretch/>
        </p:blipFill>
        <p:spPr>
          <a:xfrm>
            <a:off x="2511311" y="413800"/>
            <a:ext cx="3913375" cy="1287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g63c2948a6a_0_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Workshop Outline</a:t>
            </a:r>
            <a:endParaRPr b="1"/>
          </a:p>
        </p:txBody>
      </p:sp>
      <p:sp>
        <p:nvSpPr>
          <p:cNvPr id="108" name="Google Shape;108;g63c2948a6a_0_0"/>
          <p:cNvSpPr txBox="1"/>
          <p:nvPr/>
        </p:nvSpPr>
        <p:spPr>
          <a:xfrm>
            <a:off x="1182225" y="1417652"/>
            <a:ext cx="7085700" cy="38667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rgbClr val="000000"/>
              </a:buClr>
              <a:buSzPts val="2400"/>
              <a:buFont typeface="Open Sans"/>
              <a:buChar char="●"/>
            </a:pPr>
            <a:r>
              <a:rPr b="0" i="0" lang="en-CA" sz="2400" u="none" cap="none" strike="noStrike">
                <a:solidFill>
                  <a:srgbClr val="000000"/>
                </a:solidFill>
                <a:latin typeface="Open Sans"/>
                <a:ea typeface="Open Sans"/>
                <a:cs typeface="Open Sans"/>
                <a:sym typeface="Open Sans"/>
              </a:rPr>
              <a:t>Introductions</a:t>
            </a:r>
            <a:endParaRPr b="0" i="0" sz="2400" u="none" cap="none" strike="noStrike">
              <a:solidFill>
                <a:srgbClr val="000000"/>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CA" sz="2400" u="none" cap="none" strike="noStrike">
                <a:solidFill>
                  <a:srgbClr val="000000"/>
                </a:solidFill>
                <a:latin typeface="Open Sans"/>
                <a:ea typeface="Open Sans"/>
                <a:cs typeface="Open Sans"/>
                <a:sym typeface="Open Sans"/>
              </a:rPr>
              <a:t>Understanding the climate crisis</a:t>
            </a:r>
            <a:endParaRPr b="0" i="0" sz="24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CA" sz="2400" u="none" cap="none" strike="noStrike">
                <a:solidFill>
                  <a:srgbClr val="000000"/>
                </a:solidFill>
                <a:latin typeface="Open Sans"/>
                <a:ea typeface="Open Sans"/>
                <a:cs typeface="Open Sans"/>
                <a:sym typeface="Open Sans"/>
              </a:rPr>
              <a:t>Climate risks to retirement savings</a:t>
            </a:r>
            <a:endParaRPr b="0" i="0" sz="2400" u="none" cap="none" strike="noStrike">
              <a:solidFill>
                <a:srgbClr val="000000"/>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CA" sz="2400" u="none" cap="none" strike="noStrike">
                <a:solidFill>
                  <a:srgbClr val="000000"/>
                </a:solidFill>
                <a:latin typeface="Open Sans"/>
                <a:ea typeface="Open Sans"/>
                <a:cs typeface="Open Sans"/>
                <a:sym typeface="Open Sans"/>
              </a:rPr>
              <a:t>Pension opportunities</a:t>
            </a:r>
            <a:endParaRPr b="0" i="0" sz="2400" u="none" cap="none" strike="noStrike">
              <a:solidFill>
                <a:srgbClr val="000000"/>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CA" sz="2400" u="none" cap="none" strike="noStrike">
                <a:solidFill>
                  <a:srgbClr val="000000"/>
                </a:solidFill>
                <a:latin typeface="Open Sans"/>
                <a:ea typeface="Open Sans"/>
                <a:cs typeface="Open Sans"/>
                <a:sym typeface="Open Sans"/>
              </a:rPr>
              <a:t>How are Canada’s pension plans preparing?</a:t>
            </a:r>
            <a:endParaRPr b="0" i="0" sz="2400" u="none" cap="none" strike="noStrike">
              <a:solidFill>
                <a:srgbClr val="000000"/>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CA" sz="2400" u="none" cap="none" strike="noStrike">
                <a:solidFill>
                  <a:srgbClr val="000000"/>
                </a:solidFill>
                <a:latin typeface="Open Sans"/>
                <a:ea typeface="Open Sans"/>
                <a:cs typeface="Open Sans"/>
                <a:sym typeface="Open Sans"/>
              </a:rPr>
              <a:t>How to engage and have impact</a:t>
            </a:r>
            <a:endParaRPr b="0" i="0" sz="2400" u="none" cap="none" strike="noStrike">
              <a:solidFill>
                <a:srgbClr val="000000"/>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CA" sz="2400" u="none" cap="none" strike="noStrike">
                <a:solidFill>
                  <a:srgbClr val="000000"/>
                </a:solidFill>
                <a:latin typeface="Open Sans"/>
                <a:ea typeface="Open Sans"/>
                <a:cs typeface="Open Sans"/>
                <a:sym typeface="Open Sans"/>
              </a:rPr>
              <a:t>Questions &amp; Discussion</a:t>
            </a:r>
            <a:endParaRPr b="0" i="0" sz="2400" u="none" cap="none" strike="noStrike">
              <a:solidFill>
                <a:srgbClr val="000000"/>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pic>
        <p:nvPicPr>
          <p:cNvPr id="113" name="Google Shape;113;g7a87e86242_0_0"/>
          <p:cNvPicPr preferRelativeResize="0"/>
          <p:nvPr/>
        </p:nvPicPr>
        <p:blipFill rotWithShape="1">
          <a:blip r:embed="rId3">
            <a:alphaModFix/>
          </a:blip>
          <a:srcRect b="0" l="0" r="0" t="0"/>
          <a:stretch/>
        </p:blipFill>
        <p:spPr>
          <a:xfrm>
            <a:off x="0" y="1071675"/>
            <a:ext cx="9144000" cy="5786324"/>
          </a:xfrm>
          <a:prstGeom prst="rect">
            <a:avLst/>
          </a:prstGeom>
          <a:noFill/>
          <a:ln>
            <a:noFill/>
          </a:ln>
        </p:spPr>
      </p:pic>
      <p:sp>
        <p:nvSpPr>
          <p:cNvPr id="114" name="Google Shape;114;g7a87e86242_0_0"/>
          <p:cNvSpPr txBox="1"/>
          <p:nvPr>
            <p:ph type="title"/>
          </p:nvPr>
        </p:nvSpPr>
        <p:spPr>
          <a:xfrm>
            <a:off x="457200" y="131473"/>
            <a:ext cx="8229600" cy="940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Climate Crisis 101</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pic>
        <p:nvPicPr>
          <p:cNvPr id="119" name="Google Shape;119;g7a969b27f4_0_288"/>
          <p:cNvPicPr preferRelativeResize="0"/>
          <p:nvPr/>
        </p:nvPicPr>
        <p:blipFill rotWithShape="1">
          <a:blip r:embed="rId3">
            <a:alphaModFix/>
          </a:blip>
          <a:srcRect b="0" l="0" r="0" t="0"/>
          <a:stretch/>
        </p:blipFill>
        <p:spPr>
          <a:xfrm>
            <a:off x="0" y="0"/>
            <a:ext cx="9144000" cy="6718525"/>
          </a:xfrm>
          <a:prstGeom prst="rect">
            <a:avLst/>
          </a:prstGeom>
          <a:noFill/>
          <a:ln>
            <a:noFill/>
          </a:ln>
        </p:spPr>
      </p:pic>
      <p:sp>
        <p:nvSpPr>
          <p:cNvPr id="120" name="Google Shape;120;g7a969b27f4_0_288"/>
          <p:cNvSpPr txBox="1"/>
          <p:nvPr/>
        </p:nvSpPr>
        <p:spPr>
          <a:xfrm>
            <a:off x="35700" y="6243650"/>
            <a:ext cx="9072600" cy="55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100"/>
              <a:buFont typeface="Arial"/>
              <a:buNone/>
            </a:pPr>
            <a:r>
              <a:rPr b="0" i="0" lang="en-CA" sz="1100" u="none" cap="none" strike="noStrike">
                <a:solidFill>
                  <a:srgbClr val="000000"/>
                </a:solidFill>
                <a:latin typeface="Arial"/>
                <a:ea typeface="Arial"/>
                <a:cs typeface="Arial"/>
                <a:sym typeface="Arial"/>
              </a:rPr>
              <a:t>Source: Scripps Institution of Oceanography / National Oceanic and Atmospheric Administration.  Earth System Research Laboratory Global Monitoring Division. (2019).</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pic>
        <p:nvPicPr>
          <p:cNvPr id="125" name="Google Shape;125;g7a87e86242_0_22"/>
          <p:cNvPicPr preferRelativeResize="0"/>
          <p:nvPr/>
        </p:nvPicPr>
        <p:blipFill rotWithShape="1">
          <a:blip r:embed="rId3">
            <a:alphaModFix/>
          </a:blip>
          <a:srcRect b="0" l="0" r="0" t="0"/>
          <a:stretch/>
        </p:blipFill>
        <p:spPr>
          <a:xfrm>
            <a:off x="0" y="0"/>
            <a:ext cx="9144003"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pic>
        <p:nvPicPr>
          <p:cNvPr id="130" name="Google Shape;130;g7a969b27f4_0_381"/>
          <p:cNvPicPr preferRelativeResize="0"/>
          <p:nvPr/>
        </p:nvPicPr>
        <p:blipFill rotWithShape="1">
          <a:blip r:embed="rId3">
            <a:alphaModFix/>
          </a:blip>
          <a:srcRect b="0" l="0" r="0" t="0"/>
          <a:stretch/>
        </p:blipFill>
        <p:spPr>
          <a:xfrm>
            <a:off x="152400" y="152400"/>
            <a:ext cx="8839201" cy="5122204"/>
          </a:xfrm>
          <a:prstGeom prst="rect">
            <a:avLst/>
          </a:prstGeom>
          <a:noFill/>
          <a:ln>
            <a:noFill/>
          </a:ln>
        </p:spPr>
      </p:pic>
      <p:pic>
        <p:nvPicPr>
          <p:cNvPr id="131" name="Google Shape;131;g7a969b27f4_0_381"/>
          <p:cNvPicPr preferRelativeResize="0"/>
          <p:nvPr/>
        </p:nvPicPr>
        <p:blipFill rotWithShape="1">
          <a:blip r:embed="rId3">
            <a:alphaModFix/>
          </a:blip>
          <a:srcRect b="0" l="0" r="0" t="0"/>
          <a:stretch/>
        </p:blipFill>
        <p:spPr>
          <a:xfrm>
            <a:off x="0" y="-61900"/>
            <a:ext cx="9144000" cy="6640400"/>
          </a:xfrm>
          <a:prstGeom prst="rect">
            <a:avLst/>
          </a:prstGeom>
          <a:noFill/>
          <a:ln>
            <a:noFill/>
          </a:ln>
        </p:spPr>
      </p:pic>
      <p:sp>
        <p:nvSpPr>
          <p:cNvPr id="132" name="Google Shape;132;g7a969b27f4_0_381"/>
          <p:cNvSpPr txBox="1"/>
          <p:nvPr/>
        </p:nvSpPr>
        <p:spPr>
          <a:xfrm>
            <a:off x="0" y="6392775"/>
            <a:ext cx="8991600" cy="536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200"/>
              <a:buFont typeface="Arial"/>
              <a:buNone/>
            </a:pPr>
            <a:r>
              <a:rPr b="0" i="0" lang="en-CA" sz="1200" u="none" cap="none" strike="noStrike">
                <a:solidFill>
                  <a:srgbClr val="000000"/>
                </a:solidFill>
                <a:latin typeface="Arial"/>
                <a:ea typeface="Arial"/>
                <a:cs typeface="Arial"/>
                <a:sym typeface="Arial"/>
              </a:rPr>
              <a:t>Source: National Oceanic and Atmospheric Administration. Global Temperature Anomalies – Graphing Tool. (2019)</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pic>
        <p:nvPicPr>
          <p:cNvPr id="137" name="Google Shape;137;g7a969b27f4_0_475"/>
          <p:cNvPicPr preferRelativeResize="0"/>
          <p:nvPr/>
        </p:nvPicPr>
        <p:blipFill rotWithShape="1">
          <a:blip r:embed="rId3">
            <a:alphaModFix/>
          </a:blip>
          <a:srcRect b="0" l="0" r="0" t="0"/>
          <a:stretch/>
        </p:blipFill>
        <p:spPr>
          <a:xfrm>
            <a:off x="0" y="4575"/>
            <a:ext cx="9144000" cy="6602500"/>
          </a:xfrm>
          <a:prstGeom prst="rect">
            <a:avLst/>
          </a:prstGeom>
          <a:noFill/>
          <a:ln>
            <a:noFill/>
          </a:ln>
        </p:spPr>
      </p:pic>
      <p:sp>
        <p:nvSpPr>
          <p:cNvPr id="138" name="Google Shape;138;g7a969b27f4_0_475"/>
          <p:cNvSpPr txBox="1"/>
          <p:nvPr/>
        </p:nvSpPr>
        <p:spPr>
          <a:xfrm>
            <a:off x="57175" y="6307050"/>
            <a:ext cx="9144000" cy="551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000"/>
              <a:buFont typeface="Arial"/>
              <a:buNone/>
            </a:pPr>
            <a:r>
              <a:rPr b="0" i="0" lang="en-CA" sz="1000" u="none" cap="none" strike="noStrike">
                <a:solidFill>
                  <a:schemeClr val="dk1"/>
                </a:solidFill>
                <a:latin typeface="Arial"/>
                <a:ea typeface="Arial"/>
                <a:cs typeface="Arial"/>
                <a:sym typeface="Arial"/>
              </a:rPr>
              <a:t>Source: International Panel on Climate Change. Temperature changes from 1850-1900 versus cumulative CO2 emissions since 1</a:t>
            </a:r>
            <a:r>
              <a:rPr b="0" baseline="30000" i="0" lang="en-CA" sz="1000" u="none" cap="none" strike="noStrike">
                <a:solidFill>
                  <a:schemeClr val="dk1"/>
                </a:solidFill>
                <a:latin typeface="Arial"/>
                <a:ea typeface="Arial"/>
                <a:cs typeface="Arial"/>
                <a:sym typeface="Arial"/>
              </a:rPr>
              <a:t>st</a:t>
            </a:r>
            <a:r>
              <a:rPr b="0" i="0" lang="en-CA" sz="1000" u="none" cap="none" strike="noStrike">
                <a:solidFill>
                  <a:schemeClr val="dk1"/>
                </a:solidFill>
                <a:latin typeface="Arial"/>
                <a:ea typeface="Arial"/>
                <a:cs typeface="Arial"/>
                <a:sym typeface="Arial"/>
              </a:rPr>
              <a:t> January 1876. (2019).</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pic>
        <p:nvPicPr>
          <p:cNvPr id="143" name="Google Shape;143;g7a969b27f4_0_568"/>
          <p:cNvPicPr preferRelativeResize="0"/>
          <p:nvPr/>
        </p:nvPicPr>
        <p:blipFill rotWithShape="1">
          <a:blip r:embed="rId3">
            <a:alphaModFix/>
          </a:blip>
          <a:srcRect b="0" l="0" r="0" t="0"/>
          <a:stretch/>
        </p:blipFill>
        <p:spPr>
          <a:xfrm>
            <a:off x="0" y="-242875"/>
            <a:ext cx="9144001" cy="6857999"/>
          </a:xfrm>
          <a:prstGeom prst="rect">
            <a:avLst/>
          </a:prstGeom>
          <a:noFill/>
          <a:ln>
            <a:noFill/>
          </a:ln>
        </p:spPr>
      </p:pic>
      <p:sp>
        <p:nvSpPr>
          <p:cNvPr id="144" name="Google Shape;144;g7a969b27f4_0_568"/>
          <p:cNvSpPr txBox="1"/>
          <p:nvPr/>
        </p:nvSpPr>
        <p:spPr>
          <a:xfrm>
            <a:off x="0" y="6443700"/>
            <a:ext cx="9044100" cy="414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100"/>
              <a:buFont typeface="Arial"/>
              <a:buNone/>
            </a:pPr>
            <a:r>
              <a:rPr b="0" i="0" lang="en-CA" sz="1100" u="none" cap="none" strike="noStrike">
                <a:solidFill>
                  <a:schemeClr val="dk1"/>
                </a:solidFill>
                <a:latin typeface="Arial"/>
                <a:ea typeface="Arial"/>
                <a:cs typeface="Arial"/>
                <a:sym typeface="Arial"/>
              </a:rPr>
              <a:t>Source: Ketan Joshi. “Caring about climate change: it’s time to build a bridge between data and emotion.” </a:t>
            </a:r>
            <a:r>
              <a:rPr b="0" i="1" lang="en-CA" sz="1100" u="none" cap="none" strike="noStrike">
                <a:solidFill>
                  <a:schemeClr val="dk1"/>
                </a:solidFill>
                <a:latin typeface="Arial"/>
                <a:ea typeface="Arial"/>
                <a:cs typeface="Arial"/>
                <a:sym typeface="Arial"/>
              </a:rPr>
              <a:t>The Guardian</a:t>
            </a:r>
            <a:r>
              <a:rPr b="0" i="0" lang="en-CA" sz="1100" u="none" cap="none" strike="noStrike">
                <a:solidFill>
                  <a:schemeClr val="dk1"/>
                </a:solidFill>
                <a:latin typeface="Arial"/>
                <a:ea typeface="Arial"/>
                <a:cs typeface="Arial"/>
                <a:sym typeface="Arial"/>
              </a:rPr>
              <a:t> (7 June 2017).</a:t>
            </a:r>
            <a:endParaRPr b="0" i="0" sz="11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pic>
        <p:nvPicPr>
          <p:cNvPr id="149" name="Google Shape;149;g7a87e86242_0_29"/>
          <p:cNvPicPr preferRelativeResize="0"/>
          <p:nvPr/>
        </p:nvPicPr>
        <p:blipFill rotWithShape="1">
          <a:blip r:embed="rId3">
            <a:alphaModFix/>
          </a:blip>
          <a:srcRect b="0" l="0" r="0" t="0"/>
          <a:stretch/>
        </p:blipFill>
        <p:spPr>
          <a:xfrm>
            <a:off x="0" y="942975"/>
            <a:ext cx="9144000" cy="5915024"/>
          </a:xfrm>
          <a:prstGeom prst="rect">
            <a:avLst/>
          </a:prstGeom>
          <a:noFill/>
          <a:ln>
            <a:noFill/>
          </a:ln>
        </p:spPr>
      </p:pic>
      <p:sp>
        <p:nvSpPr>
          <p:cNvPr id="150" name="Google Shape;150;g7a87e86242_0_29"/>
          <p:cNvSpPr txBox="1"/>
          <p:nvPr>
            <p:ph type="title"/>
          </p:nvPr>
        </p:nvSpPr>
        <p:spPr>
          <a:xfrm>
            <a:off x="457200" y="-2"/>
            <a:ext cx="8229600" cy="9429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The impacts are already here</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pic>
        <p:nvPicPr>
          <p:cNvPr id="155" name="Google Shape;155;g7a87e86242_0_38"/>
          <p:cNvPicPr preferRelativeResize="0"/>
          <p:nvPr/>
        </p:nvPicPr>
        <p:blipFill rotWithShape="1">
          <a:blip r:embed="rId3">
            <a:alphaModFix/>
          </a:blip>
          <a:srcRect b="0" l="0" r="0" t="0"/>
          <a:stretch/>
        </p:blipFill>
        <p:spPr>
          <a:xfrm>
            <a:off x="0" y="88150"/>
            <a:ext cx="9144002" cy="67698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pic>
        <p:nvPicPr>
          <p:cNvPr id="160" name="Google Shape;160;g7a969b27f4_0_755"/>
          <p:cNvPicPr preferRelativeResize="0"/>
          <p:nvPr/>
        </p:nvPicPr>
        <p:blipFill rotWithShape="1">
          <a:blip r:embed="rId3">
            <a:alphaModFix/>
          </a:blip>
          <a:srcRect b="0" l="0" r="0" t="0"/>
          <a:stretch/>
        </p:blipFill>
        <p:spPr>
          <a:xfrm>
            <a:off x="0" y="0"/>
            <a:ext cx="9144001" cy="6857999"/>
          </a:xfrm>
          <a:prstGeom prst="rect">
            <a:avLst/>
          </a:prstGeom>
          <a:noFill/>
          <a:ln>
            <a:noFill/>
          </a:ln>
        </p:spPr>
      </p:pic>
      <p:sp>
        <p:nvSpPr>
          <p:cNvPr id="161" name="Google Shape;161;g7a969b27f4_0_755"/>
          <p:cNvSpPr txBox="1"/>
          <p:nvPr/>
        </p:nvSpPr>
        <p:spPr>
          <a:xfrm>
            <a:off x="0" y="6307050"/>
            <a:ext cx="8272500" cy="551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000"/>
              <a:buFont typeface="Arial"/>
              <a:buNone/>
            </a:pPr>
            <a:r>
              <a:rPr b="0" i="0" lang="en-CA" sz="1000" u="none" cap="none" strike="noStrike">
                <a:solidFill>
                  <a:srgbClr val="000000"/>
                </a:solidFill>
                <a:latin typeface="Arial"/>
                <a:ea typeface="Arial"/>
                <a:cs typeface="Arial"/>
                <a:sym typeface="Arial"/>
              </a:rPr>
              <a:t>Source: Graph by CarbonBrief. Based on data from United Nations Environment Program (November 2019). Emissions Gap Report 2019</a:t>
            </a:r>
            <a:r>
              <a:rPr b="0" i="0" lang="en-CA"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g63c2948a6a_0_47"/>
          <p:cNvSpPr txBox="1"/>
          <p:nvPr>
            <p:ph idx="1" type="body"/>
          </p:nvPr>
        </p:nvSpPr>
        <p:spPr>
          <a:xfrm>
            <a:off x="457200" y="1600200"/>
            <a:ext cx="8386800" cy="28923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360"/>
              </a:spcBef>
              <a:spcAft>
                <a:spcPts val="0"/>
              </a:spcAft>
              <a:buSzPts val="1800"/>
              <a:buFont typeface="Open Sans"/>
              <a:buChar char="•"/>
            </a:pPr>
            <a:r>
              <a:rPr lang="en-CA">
                <a:latin typeface="Open Sans"/>
                <a:ea typeface="Open Sans"/>
                <a:cs typeface="Open Sans"/>
                <a:sym typeface="Open Sans"/>
              </a:rPr>
              <a:t>Transition Risk</a:t>
            </a:r>
            <a:endParaRPr>
              <a:latin typeface="Open Sans"/>
              <a:ea typeface="Open Sans"/>
              <a:cs typeface="Open Sans"/>
              <a:sym typeface="Open Sans"/>
            </a:endParaRPr>
          </a:p>
          <a:p>
            <a:pPr indent="0" lvl="0" marL="457200" rtl="0" algn="l">
              <a:lnSpc>
                <a:spcPct val="100000"/>
              </a:lnSpc>
              <a:spcBef>
                <a:spcPts val="360"/>
              </a:spcBef>
              <a:spcAft>
                <a:spcPts val="0"/>
              </a:spcAft>
              <a:buSzPts val="1800"/>
              <a:buNone/>
            </a:pPr>
            <a:r>
              <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CA">
                <a:latin typeface="Open Sans"/>
                <a:ea typeface="Open Sans"/>
                <a:cs typeface="Open Sans"/>
                <a:sym typeface="Open Sans"/>
              </a:rPr>
              <a:t>Legal &amp; Regulatory Risk</a:t>
            </a:r>
            <a:endParaRPr>
              <a:latin typeface="Open Sans"/>
              <a:ea typeface="Open Sans"/>
              <a:cs typeface="Open Sans"/>
              <a:sym typeface="Open Sans"/>
            </a:endParaRPr>
          </a:p>
          <a:p>
            <a:pPr indent="0" lvl="0" marL="457200" rtl="0" algn="l">
              <a:lnSpc>
                <a:spcPct val="100000"/>
              </a:lnSpc>
              <a:spcBef>
                <a:spcPts val="0"/>
              </a:spcBef>
              <a:spcAft>
                <a:spcPts val="0"/>
              </a:spcAft>
              <a:buSzPts val="1800"/>
              <a:buNone/>
            </a:pPr>
            <a:r>
              <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CA">
                <a:latin typeface="Open Sans"/>
                <a:ea typeface="Open Sans"/>
                <a:cs typeface="Open Sans"/>
                <a:sym typeface="Open Sans"/>
              </a:rPr>
              <a:t>Portfolio Risk</a:t>
            </a:r>
            <a:endParaRPr>
              <a:latin typeface="Open Sans"/>
              <a:ea typeface="Open Sans"/>
              <a:cs typeface="Open Sans"/>
              <a:sym typeface="Open Sans"/>
            </a:endParaRPr>
          </a:p>
        </p:txBody>
      </p:sp>
      <p:sp>
        <p:nvSpPr>
          <p:cNvPr id="167" name="Google Shape;167;g63c2948a6a_0_47"/>
          <p:cNvSpPr txBox="1"/>
          <p:nvPr>
            <p:ph type="title"/>
          </p:nvPr>
        </p:nvSpPr>
        <p:spPr>
          <a:xfrm>
            <a:off x="457200" y="328013"/>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Climate risks for retirement savings </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g7a969b27f4_0_6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Transition Risk</a:t>
            </a:r>
            <a:endParaRPr b="1"/>
          </a:p>
        </p:txBody>
      </p:sp>
      <p:pic>
        <p:nvPicPr>
          <p:cNvPr id="173" name="Google Shape;173;g7a969b27f4_0_661"/>
          <p:cNvPicPr preferRelativeResize="0"/>
          <p:nvPr/>
        </p:nvPicPr>
        <p:blipFill rotWithShape="1">
          <a:blip r:embed="rId3">
            <a:alphaModFix/>
          </a:blip>
          <a:srcRect b="0" l="0" r="0" t="0"/>
          <a:stretch/>
        </p:blipFill>
        <p:spPr>
          <a:xfrm>
            <a:off x="0" y="1485899"/>
            <a:ext cx="9144001" cy="3604575"/>
          </a:xfrm>
          <a:prstGeom prst="rect">
            <a:avLst/>
          </a:prstGeom>
          <a:noFill/>
          <a:ln>
            <a:noFill/>
          </a:ln>
        </p:spPr>
      </p:pic>
      <p:sp>
        <p:nvSpPr>
          <p:cNvPr id="174" name="Google Shape;174;g7a969b27f4_0_661"/>
          <p:cNvSpPr txBox="1"/>
          <p:nvPr/>
        </p:nvSpPr>
        <p:spPr>
          <a:xfrm>
            <a:off x="4786200" y="5030125"/>
            <a:ext cx="4357800" cy="570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100"/>
              <a:buFont typeface="Arial"/>
              <a:buNone/>
            </a:pPr>
            <a:r>
              <a:rPr b="0" i="0" lang="en-CA" sz="1100" u="none" cap="none" strike="noStrike">
                <a:solidFill>
                  <a:srgbClr val="000000"/>
                </a:solidFill>
                <a:latin typeface="Arial"/>
                <a:ea typeface="Arial"/>
                <a:cs typeface="Arial"/>
                <a:sym typeface="Arial"/>
              </a:rPr>
              <a:t>Source: Khasha Ghaffarzadeh, via Twitter (10 October 2017).</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g6e903f2f1c_2_1"/>
          <p:cNvSpPr txBox="1"/>
          <p:nvPr>
            <p:ph type="title"/>
          </p:nvPr>
        </p:nvSpPr>
        <p:spPr>
          <a:xfrm>
            <a:off x="457200" y="274648"/>
            <a:ext cx="8229600" cy="9255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Transition Risk</a:t>
            </a:r>
            <a:endParaRPr b="1"/>
          </a:p>
        </p:txBody>
      </p:sp>
      <p:sp>
        <p:nvSpPr>
          <p:cNvPr id="180" name="Google Shape;180;g6e903f2f1c_2_1"/>
          <p:cNvSpPr txBox="1"/>
          <p:nvPr/>
        </p:nvSpPr>
        <p:spPr>
          <a:xfrm>
            <a:off x="4757625" y="6217575"/>
            <a:ext cx="2543400" cy="570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100"/>
              <a:buFont typeface="Arial"/>
              <a:buNone/>
            </a:pPr>
            <a:r>
              <a:rPr b="0" i="0" lang="en-CA" sz="1100" u="none" cap="none" strike="noStrike">
                <a:solidFill>
                  <a:srgbClr val="000000"/>
                </a:solidFill>
                <a:latin typeface="Arial"/>
                <a:ea typeface="Arial"/>
                <a:cs typeface="Arial"/>
                <a:sym typeface="Arial"/>
              </a:rPr>
              <a:t>Sou</a:t>
            </a:r>
            <a:r>
              <a:rPr lang="en-CA" sz="1100"/>
              <a:t>rce: Reddit. Blockbuster &lt; Netflix</a:t>
            </a:r>
            <a:endParaRPr b="0" i="0" sz="1100" u="none" cap="none" strike="noStrike">
              <a:solidFill>
                <a:srgbClr val="000000"/>
              </a:solidFill>
              <a:latin typeface="Arial"/>
              <a:ea typeface="Arial"/>
              <a:cs typeface="Arial"/>
              <a:sym typeface="Arial"/>
            </a:endParaRPr>
          </a:p>
        </p:txBody>
      </p:sp>
      <p:pic>
        <p:nvPicPr>
          <p:cNvPr id="181" name="Google Shape;181;g6e903f2f1c_2_1"/>
          <p:cNvPicPr preferRelativeResize="0"/>
          <p:nvPr/>
        </p:nvPicPr>
        <p:blipFill>
          <a:blip r:embed="rId3">
            <a:alphaModFix/>
          </a:blip>
          <a:stretch>
            <a:fillRect/>
          </a:stretch>
        </p:blipFill>
        <p:spPr>
          <a:xfrm>
            <a:off x="1690625" y="1277850"/>
            <a:ext cx="5610400" cy="49397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pic>
        <p:nvPicPr>
          <p:cNvPr id="186" name="Google Shape;186;g7a969b27f4_0_848"/>
          <p:cNvPicPr preferRelativeResize="0"/>
          <p:nvPr/>
        </p:nvPicPr>
        <p:blipFill rotWithShape="1">
          <a:blip r:embed="rId3">
            <a:alphaModFix/>
          </a:blip>
          <a:srcRect b="0" l="0" r="0" t="0"/>
          <a:stretch/>
        </p:blipFill>
        <p:spPr>
          <a:xfrm>
            <a:off x="0" y="0"/>
            <a:ext cx="9144000" cy="6664225"/>
          </a:xfrm>
          <a:prstGeom prst="rect">
            <a:avLst/>
          </a:prstGeom>
          <a:noFill/>
          <a:ln>
            <a:noFill/>
          </a:ln>
        </p:spPr>
      </p:pic>
      <p:sp>
        <p:nvSpPr>
          <p:cNvPr id="187" name="Google Shape;187;g7a969b27f4_0_848"/>
          <p:cNvSpPr txBox="1"/>
          <p:nvPr/>
        </p:nvSpPr>
        <p:spPr>
          <a:xfrm>
            <a:off x="0" y="6315225"/>
            <a:ext cx="3343200" cy="628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100"/>
              <a:buFont typeface="Arial"/>
              <a:buNone/>
            </a:pPr>
            <a:r>
              <a:rPr b="0" i="0" lang="en-CA" sz="1100" u="none" cap="none" strike="noStrike">
                <a:solidFill>
                  <a:srgbClr val="000000"/>
                </a:solidFill>
                <a:latin typeface="Arial"/>
                <a:ea typeface="Arial"/>
                <a:cs typeface="Arial"/>
                <a:sym typeface="Arial"/>
              </a:rPr>
              <a:t>Source: Earth Policy Institute / Bloomberg. (2015).</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g6bf1bd89d2_0_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t/>
            </a:r>
            <a:endParaRPr/>
          </a:p>
        </p:txBody>
      </p:sp>
      <p:sp>
        <p:nvSpPr>
          <p:cNvPr id="193" name="Google Shape;193;g6bf1bd89d2_0_2"/>
          <p:cNvSpPr txBox="1"/>
          <p:nvPr>
            <p:ph idx="1" type="body"/>
          </p:nvPr>
        </p:nvSpPr>
        <p:spPr>
          <a:xfrm>
            <a:off x="457200" y="1600201"/>
            <a:ext cx="8229600" cy="441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t/>
            </a:r>
            <a:endParaRPr/>
          </a:p>
        </p:txBody>
      </p:sp>
      <p:pic>
        <p:nvPicPr>
          <p:cNvPr id="194" name="Google Shape;194;g6bf1bd89d2_0_2"/>
          <p:cNvPicPr preferRelativeResize="0"/>
          <p:nvPr/>
        </p:nvPicPr>
        <p:blipFill rotWithShape="1">
          <a:blip r:embed="rId3">
            <a:alphaModFix/>
          </a:blip>
          <a:srcRect b="0" l="0" r="0" t="0"/>
          <a:stretch/>
        </p:blipFill>
        <p:spPr>
          <a:xfrm>
            <a:off x="0" y="0"/>
            <a:ext cx="9143998" cy="68579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pic>
        <p:nvPicPr>
          <p:cNvPr id="199" name="Google Shape;199;g7a969b27f4_1_0"/>
          <p:cNvPicPr preferRelativeResize="0"/>
          <p:nvPr/>
        </p:nvPicPr>
        <p:blipFill rotWithShape="1">
          <a:blip r:embed="rId3">
            <a:alphaModFix/>
          </a:blip>
          <a:srcRect b="0" l="0" r="0" t="0"/>
          <a:stretch/>
        </p:blipFill>
        <p:spPr>
          <a:xfrm>
            <a:off x="0" y="0"/>
            <a:ext cx="9144000" cy="6729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g6c569156ef_0_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t/>
            </a:r>
            <a:endParaRPr/>
          </a:p>
        </p:txBody>
      </p:sp>
      <p:sp>
        <p:nvSpPr>
          <p:cNvPr id="205" name="Google Shape;205;g6c569156ef_0_0"/>
          <p:cNvSpPr txBox="1"/>
          <p:nvPr>
            <p:ph idx="1" type="body"/>
          </p:nvPr>
        </p:nvSpPr>
        <p:spPr>
          <a:xfrm>
            <a:off x="457200" y="1600201"/>
            <a:ext cx="8229600" cy="441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t/>
            </a:r>
            <a:endParaRPr/>
          </a:p>
        </p:txBody>
      </p:sp>
      <p:pic>
        <p:nvPicPr>
          <p:cNvPr id="206" name="Google Shape;206;g6c569156ef_0_0"/>
          <p:cNvPicPr preferRelativeResize="0"/>
          <p:nvPr/>
        </p:nvPicPr>
        <p:blipFill rotWithShape="1">
          <a:blip r:embed="rId3">
            <a:alphaModFix/>
          </a:blip>
          <a:srcRect b="0" l="0" r="0" t="0"/>
          <a:stretch/>
        </p:blipFill>
        <p:spPr>
          <a:xfrm>
            <a:off x="0" y="0"/>
            <a:ext cx="9144001" cy="68579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g7a969b27f4_0_0"/>
          <p:cNvSpPr txBox="1"/>
          <p:nvPr>
            <p:ph idx="1" type="body"/>
          </p:nvPr>
        </p:nvSpPr>
        <p:spPr>
          <a:xfrm>
            <a:off x="457200" y="1600201"/>
            <a:ext cx="8229600" cy="441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t/>
            </a:r>
            <a:endParaRPr/>
          </a:p>
        </p:txBody>
      </p:sp>
      <p:sp>
        <p:nvSpPr>
          <p:cNvPr id="212" name="Google Shape;212;g7a969b27f4_0_0"/>
          <p:cNvSpPr txBox="1"/>
          <p:nvPr/>
        </p:nvSpPr>
        <p:spPr>
          <a:xfrm>
            <a:off x="291750" y="186150"/>
            <a:ext cx="8560500" cy="851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1" i="0" lang="en-CA" sz="3300" u="none" cap="none" strike="noStrike">
                <a:solidFill>
                  <a:srgbClr val="888888"/>
                </a:solidFill>
                <a:latin typeface="Open Sans"/>
                <a:ea typeface="Open Sans"/>
                <a:cs typeface="Open Sans"/>
                <a:sym typeface="Open Sans"/>
              </a:rPr>
              <a:t>Transition Risk</a:t>
            </a:r>
            <a:endParaRPr b="0" i="0" sz="1400" u="none" cap="none" strike="noStrike">
              <a:solidFill>
                <a:srgbClr val="000000"/>
              </a:solidFill>
              <a:latin typeface="Arial"/>
              <a:ea typeface="Arial"/>
              <a:cs typeface="Arial"/>
              <a:sym typeface="Arial"/>
            </a:endParaRPr>
          </a:p>
        </p:txBody>
      </p:sp>
      <p:pic>
        <p:nvPicPr>
          <p:cNvPr id="213" name="Google Shape;213;g7a969b27f4_0_0"/>
          <p:cNvPicPr preferRelativeResize="0"/>
          <p:nvPr/>
        </p:nvPicPr>
        <p:blipFill rotWithShape="1">
          <a:blip r:embed="rId3">
            <a:alphaModFix/>
          </a:blip>
          <a:srcRect b="0" l="0" r="0" t="0"/>
          <a:stretch/>
        </p:blipFill>
        <p:spPr>
          <a:xfrm>
            <a:off x="0" y="1037250"/>
            <a:ext cx="4441876" cy="5820750"/>
          </a:xfrm>
          <a:prstGeom prst="rect">
            <a:avLst/>
          </a:prstGeom>
          <a:noFill/>
          <a:ln>
            <a:noFill/>
          </a:ln>
        </p:spPr>
      </p:pic>
      <p:pic>
        <p:nvPicPr>
          <p:cNvPr id="214" name="Google Shape;214;g7a969b27f4_0_0"/>
          <p:cNvPicPr preferRelativeResize="0"/>
          <p:nvPr/>
        </p:nvPicPr>
        <p:blipFill rotWithShape="1">
          <a:blip r:embed="rId4">
            <a:alphaModFix/>
          </a:blip>
          <a:srcRect b="0" l="0" r="0" t="0"/>
          <a:stretch/>
        </p:blipFill>
        <p:spPr>
          <a:xfrm>
            <a:off x="4441875" y="965200"/>
            <a:ext cx="4702125" cy="5607050"/>
          </a:xfrm>
          <a:prstGeom prst="rect">
            <a:avLst/>
          </a:prstGeom>
          <a:noFill/>
          <a:ln>
            <a:noFill/>
          </a:ln>
        </p:spPr>
      </p:pic>
      <p:sp>
        <p:nvSpPr>
          <p:cNvPr id="215" name="Google Shape;215;g7a969b27f4_0_0"/>
          <p:cNvSpPr txBox="1"/>
          <p:nvPr/>
        </p:nvSpPr>
        <p:spPr>
          <a:xfrm>
            <a:off x="728675" y="6315075"/>
            <a:ext cx="3457800" cy="485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alibri"/>
                <a:ea typeface="Calibri"/>
                <a:cs typeface="Calibri"/>
                <a:sym typeface="Calibri"/>
              </a:rPr>
              <a:t>Source: Mercer - Investing in a Time of Climate Change: The Sequel 2019.</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g617c51a5f0_0_0"/>
          <p:cNvSpPr txBox="1"/>
          <p:nvPr>
            <p:ph type="title"/>
          </p:nvPr>
        </p:nvSpPr>
        <p:spPr>
          <a:xfrm>
            <a:off x="457200" y="87649"/>
            <a:ext cx="8229600" cy="1018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Legal &amp; Regulatory Risk</a:t>
            </a:r>
            <a:endParaRPr b="1"/>
          </a:p>
        </p:txBody>
      </p:sp>
      <p:pic>
        <p:nvPicPr>
          <p:cNvPr id="221" name="Google Shape;221;g617c51a5f0_0_0"/>
          <p:cNvPicPr preferRelativeResize="0"/>
          <p:nvPr/>
        </p:nvPicPr>
        <p:blipFill rotWithShape="1">
          <a:blip r:embed="rId3">
            <a:alphaModFix/>
          </a:blip>
          <a:srcRect b="0" l="0" r="0" t="0"/>
          <a:stretch/>
        </p:blipFill>
        <p:spPr>
          <a:xfrm>
            <a:off x="4746625" y="1036650"/>
            <a:ext cx="4287850" cy="619125"/>
          </a:xfrm>
          <a:prstGeom prst="rect">
            <a:avLst/>
          </a:prstGeom>
          <a:noFill/>
          <a:ln>
            <a:noFill/>
          </a:ln>
        </p:spPr>
      </p:pic>
      <p:pic>
        <p:nvPicPr>
          <p:cNvPr id="222" name="Google Shape;222;g617c51a5f0_0_0"/>
          <p:cNvPicPr preferRelativeResize="0"/>
          <p:nvPr/>
        </p:nvPicPr>
        <p:blipFill rotWithShape="1">
          <a:blip r:embed="rId4">
            <a:alphaModFix/>
          </a:blip>
          <a:srcRect b="0" l="0" r="0" t="0"/>
          <a:stretch/>
        </p:blipFill>
        <p:spPr>
          <a:xfrm>
            <a:off x="2492375" y="5572125"/>
            <a:ext cx="6651625" cy="1208100"/>
          </a:xfrm>
          <a:prstGeom prst="rect">
            <a:avLst/>
          </a:prstGeom>
          <a:noFill/>
          <a:ln>
            <a:noFill/>
          </a:ln>
        </p:spPr>
      </p:pic>
      <p:pic>
        <p:nvPicPr>
          <p:cNvPr id="223" name="Google Shape;223;g617c51a5f0_0_0"/>
          <p:cNvPicPr preferRelativeResize="0"/>
          <p:nvPr/>
        </p:nvPicPr>
        <p:blipFill rotWithShape="1">
          <a:blip r:embed="rId5">
            <a:alphaModFix/>
          </a:blip>
          <a:srcRect b="0" l="0" r="0" t="0"/>
          <a:stretch/>
        </p:blipFill>
        <p:spPr>
          <a:xfrm>
            <a:off x="83700" y="5684850"/>
            <a:ext cx="2408675" cy="1095375"/>
          </a:xfrm>
          <a:prstGeom prst="rect">
            <a:avLst/>
          </a:prstGeom>
          <a:noFill/>
          <a:ln>
            <a:noFill/>
          </a:ln>
        </p:spPr>
      </p:pic>
      <p:pic>
        <p:nvPicPr>
          <p:cNvPr id="224" name="Google Shape;224;g617c51a5f0_0_0"/>
          <p:cNvPicPr preferRelativeResize="0"/>
          <p:nvPr/>
        </p:nvPicPr>
        <p:blipFill rotWithShape="1">
          <a:blip r:embed="rId6">
            <a:alphaModFix/>
          </a:blip>
          <a:srcRect b="0" l="0" r="0" t="0"/>
          <a:stretch/>
        </p:blipFill>
        <p:spPr>
          <a:xfrm>
            <a:off x="83688" y="2161375"/>
            <a:ext cx="4476751" cy="780275"/>
          </a:xfrm>
          <a:prstGeom prst="rect">
            <a:avLst/>
          </a:prstGeom>
          <a:noFill/>
          <a:ln>
            <a:noFill/>
          </a:ln>
        </p:spPr>
      </p:pic>
      <p:pic>
        <p:nvPicPr>
          <p:cNvPr id="225" name="Google Shape;225;g617c51a5f0_0_0"/>
          <p:cNvPicPr preferRelativeResize="0"/>
          <p:nvPr/>
        </p:nvPicPr>
        <p:blipFill rotWithShape="1">
          <a:blip r:embed="rId7">
            <a:alphaModFix/>
          </a:blip>
          <a:srcRect b="0" l="0" r="0" t="0"/>
          <a:stretch/>
        </p:blipFill>
        <p:spPr>
          <a:xfrm>
            <a:off x="4636300" y="1655775"/>
            <a:ext cx="4476750" cy="780275"/>
          </a:xfrm>
          <a:prstGeom prst="rect">
            <a:avLst/>
          </a:prstGeom>
          <a:noFill/>
          <a:ln>
            <a:noFill/>
          </a:ln>
        </p:spPr>
      </p:pic>
      <p:pic>
        <p:nvPicPr>
          <p:cNvPr id="226" name="Google Shape;226;g617c51a5f0_0_0"/>
          <p:cNvPicPr preferRelativeResize="0"/>
          <p:nvPr/>
        </p:nvPicPr>
        <p:blipFill rotWithShape="1">
          <a:blip r:embed="rId8">
            <a:alphaModFix/>
          </a:blip>
          <a:srcRect b="0" l="0" r="0" t="0"/>
          <a:stretch/>
        </p:blipFill>
        <p:spPr>
          <a:xfrm>
            <a:off x="31675" y="1381112"/>
            <a:ext cx="4580776" cy="780275"/>
          </a:xfrm>
          <a:prstGeom prst="rect">
            <a:avLst/>
          </a:prstGeom>
          <a:noFill/>
          <a:ln>
            <a:noFill/>
          </a:ln>
        </p:spPr>
      </p:pic>
      <p:pic>
        <p:nvPicPr>
          <p:cNvPr id="227" name="Google Shape;227;g617c51a5f0_0_0"/>
          <p:cNvPicPr preferRelativeResize="0"/>
          <p:nvPr/>
        </p:nvPicPr>
        <p:blipFill rotWithShape="1">
          <a:blip r:embed="rId9">
            <a:alphaModFix/>
          </a:blip>
          <a:srcRect b="0" l="0" r="0" t="0"/>
          <a:stretch/>
        </p:blipFill>
        <p:spPr>
          <a:xfrm>
            <a:off x="0" y="4177956"/>
            <a:ext cx="6080126" cy="1394169"/>
          </a:xfrm>
          <a:prstGeom prst="rect">
            <a:avLst/>
          </a:prstGeom>
          <a:noFill/>
          <a:ln>
            <a:noFill/>
          </a:ln>
        </p:spPr>
      </p:pic>
      <p:pic>
        <p:nvPicPr>
          <p:cNvPr id="228" name="Google Shape;228;g617c51a5f0_0_0"/>
          <p:cNvPicPr preferRelativeResize="0"/>
          <p:nvPr/>
        </p:nvPicPr>
        <p:blipFill rotWithShape="1">
          <a:blip r:embed="rId10">
            <a:alphaModFix/>
          </a:blip>
          <a:srcRect b="0" l="0" r="0" t="0"/>
          <a:stretch/>
        </p:blipFill>
        <p:spPr>
          <a:xfrm>
            <a:off x="4158534" y="2884036"/>
            <a:ext cx="4954517" cy="141033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g7a969b27f4_0_19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Arial"/>
              <a:buNone/>
            </a:pPr>
            <a:r>
              <a:rPr b="1" lang="en-CA" sz="3300">
                <a:solidFill>
                  <a:srgbClr val="888888"/>
                </a:solidFill>
                <a:latin typeface="Open Sans"/>
                <a:ea typeface="Open Sans"/>
                <a:cs typeface="Open Sans"/>
                <a:sym typeface="Open Sans"/>
              </a:rPr>
              <a:t>Portfolio Risk</a:t>
            </a:r>
            <a:endParaRPr b="1" sz="3300">
              <a:solidFill>
                <a:srgbClr val="888888"/>
              </a:solidFill>
              <a:latin typeface="Open Sans"/>
              <a:ea typeface="Open Sans"/>
              <a:cs typeface="Open Sans"/>
              <a:sym typeface="Open Sans"/>
            </a:endParaRPr>
          </a:p>
        </p:txBody>
      </p:sp>
      <p:pic>
        <p:nvPicPr>
          <p:cNvPr id="234" name="Google Shape;234;g7a969b27f4_0_195"/>
          <p:cNvPicPr preferRelativeResize="0"/>
          <p:nvPr/>
        </p:nvPicPr>
        <p:blipFill rotWithShape="1">
          <a:blip r:embed="rId3">
            <a:alphaModFix/>
          </a:blip>
          <a:srcRect b="0" l="0" r="0" t="0"/>
          <a:stretch/>
        </p:blipFill>
        <p:spPr>
          <a:xfrm>
            <a:off x="691188" y="1253407"/>
            <a:ext cx="7761625" cy="4351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pic>
        <p:nvPicPr>
          <p:cNvPr id="239" name="Google Shape;239;g7a969b27f4_0_96"/>
          <p:cNvPicPr preferRelativeResize="0"/>
          <p:nvPr/>
        </p:nvPicPr>
        <p:blipFill rotWithShape="1">
          <a:blip r:embed="rId3">
            <a:alphaModFix/>
          </a:blip>
          <a:srcRect b="0" l="0" r="0" t="0"/>
          <a:stretch/>
        </p:blipFill>
        <p:spPr>
          <a:xfrm>
            <a:off x="73025" y="438250"/>
            <a:ext cx="5593650" cy="1562000"/>
          </a:xfrm>
          <a:prstGeom prst="rect">
            <a:avLst/>
          </a:prstGeom>
          <a:noFill/>
          <a:ln>
            <a:noFill/>
          </a:ln>
        </p:spPr>
      </p:pic>
      <p:sp>
        <p:nvSpPr>
          <p:cNvPr id="240" name="Google Shape;240;g7a969b27f4_0_96"/>
          <p:cNvSpPr txBox="1"/>
          <p:nvPr>
            <p:ph type="title"/>
          </p:nvPr>
        </p:nvSpPr>
        <p:spPr>
          <a:xfrm>
            <a:off x="1485900" y="110400"/>
            <a:ext cx="5472000" cy="905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Arial"/>
              <a:buNone/>
            </a:pPr>
            <a:r>
              <a:rPr b="1" lang="en-CA" sz="3300">
                <a:solidFill>
                  <a:srgbClr val="888888"/>
                </a:solidFill>
                <a:latin typeface="Open Sans"/>
                <a:ea typeface="Open Sans"/>
                <a:cs typeface="Open Sans"/>
                <a:sym typeface="Open Sans"/>
              </a:rPr>
              <a:t>Portfolio Risk</a:t>
            </a:r>
            <a:endParaRPr b="1" sz="3300">
              <a:solidFill>
                <a:srgbClr val="888888"/>
              </a:solidFill>
              <a:latin typeface="Open Sans"/>
              <a:ea typeface="Open Sans"/>
              <a:cs typeface="Open Sans"/>
              <a:sym typeface="Open Sans"/>
            </a:endParaRPr>
          </a:p>
        </p:txBody>
      </p:sp>
      <p:pic>
        <p:nvPicPr>
          <p:cNvPr id="241" name="Google Shape;241;g7a969b27f4_0_96"/>
          <p:cNvPicPr preferRelativeResize="0"/>
          <p:nvPr/>
        </p:nvPicPr>
        <p:blipFill rotWithShape="1">
          <a:blip r:embed="rId4">
            <a:alphaModFix/>
          </a:blip>
          <a:srcRect b="0" l="0" r="0" t="0"/>
          <a:stretch/>
        </p:blipFill>
        <p:spPr>
          <a:xfrm>
            <a:off x="0" y="5514975"/>
            <a:ext cx="2526025" cy="1343025"/>
          </a:xfrm>
          <a:prstGeom prst="rect">
            <a:avLst/>
          </a:prstGeom>
          <a:noFill/>
          <a:ln>
            <a:noFill/>
          </a:ln>
        </p:spPr>
      </p:pic>
      <p:pic>
        <p:nvPicPr>
          <p:cNvPr id="242" name="Google Shape;242;g7a969b27f4_0_96"/>
          <p:cNvPicPr preferRelativeResize="0"/>
          <p:nvPr/>
        </p:nvPicPr>
        <p:blipFill rotWithShape="1">
          <a:blip r:embed="rId5">
            <a:alphaModFix/>
          </a:blip>
          <a:srcRect b="0" l="0" r="0" t="0"/>
          <a:stretch/>
        </p:blipFill>
        <p:spPr>
          <a:xfrm>
            <a:off x="2526025" y="5432150"/>
            <a:ext cx="6617974" cy="1461075"/>
          </a:xfrm>
          <a:prstGeom prst="rect">
            <a:avLst/>
          </a:prstGeom>
          <a:noFill/>
          <a:ln>
            <a:noFill/>
          </a:ln>
        </p:spPr>
      </p:pic>
      <p:pic>
        <p:nvPicPr>
          <p:cNvPr id="243" name="Google Shape;243;g7a969b27f4_0_96"/>
          <p:cNvPicPr preferRelativeResize="0"/>
          <p:nvPr/>
        </p:nvPicPr>
        <p:blipFill rotWithShape="1">
          <a:blip r:embed="rId6">
            <a:alphaModFix/>
          </a:blip>
          <a:srcRect b="0" l="0" r="0" t="0"/>
          <a:stretch/>
        </p:blipFill>
        <p:spPr>
          <a:xfrm>
            <a:off x="73025" y="2000250"/>
            <a:ext cx="1657350" cy="1203925"/>
          </a:xfrm>
          <a:prstGeom prst="rect">
            <a:avLst/>
          </a:prstGeom>
          <a:noFill/>
          <a:ln>
            <a:noFill/>
          </a:ln>
        </p:spPr>
      </p:pic>
      <p:pic>
        <p:nvPicPr>
          <p:cNvPr id="244" name="Google Shape;244;g7a969b27f4_0_96"/>
          <p:cNvPicPr preferRelativeResize="0"/>
          <p:nvPr/>
        </p:nvPicPr>
        <p:blipFill rotWithShape="1">
          <a:blip r:embed="rId7">
            <a:alphaModFix/>
          </a:blip>
          <a:srcRect b="0" l="0" r="0" t="0"/>
          <a:stretch/>
        </p:blipFill>
        <p:spPr>
          <a:xfrm>
            <a:off x="1730375" y="2000250"/>
            <a:ext cx="7413625" cy="1426700"/>
          </a:xfrm>
          <a:prstGeom prst="rect">
            <a:avLst/>
          </a:prstGeom>
          <a:noFill/>
          <a:ln>
            <a:noFill/>
          </a:ln>
        </p:spPr>
      </p:pic>
      <p:pic>
        <p:nvPicPr>
          <p:cNvPr id="245" name="Google Shape;245;g7a969b27f4_0_96"/>
          <p:cNvPicPr preferRelativeResize="0"/>
          <p:nvPr/>
        </p:nvPicPr>
        <p:blipFill rotWithShape="1">
          <a:blip r:embed="rId8">
            <a:alphaModFix/>
          </a:blip>
          <a:srcRect b="0" l="0" r="0" t="0"/>
          <a:stretch/>
        </p:blipFill>
        <p:spPr>
          <a:xfrm>
            <a:off x="0" y="3354175"/>
            <a:ext cx="4743451" cy="1121025"/>
          </a:xfrm>
          <a:prstGeom prst="rect">
            <a:avLst/>
          </a:prstGeom>
          <a:noFill/>
          <a:ln>
            <a:noFill/>
          </a:ln>
        </p:spPr>
      </p:pic>
      <p:pic>
        <p:nvPicPr>
          <p:cNvPr id="246" name="Google Shape;246;g7a969b27f4_0_96"/>
          <p:cNvPicPr preferRelativeResize="0"/>
          <p:nvPr/>
        </p:nvPicPr>
        <p:blipFill rotWithShape="1">
          <a:blip r:embed="rId9">
            <a:alphaModFix/>
          </a:blip>
          <a:srcRect b="0" l="0" r="0" t="0"/>
          <a:stretch/>
        </p:blipFill>
        <p:spPr>
          <a:xfrm>
            <a:off x="3990672" y="4475200"/>
            <a:ext cx="5153329" cy="804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pic>
        <p:nvPicPr>
          <p:cNvPr id="251" name="Google Shape;251;g63c2948a6a_0_15"/>
          <p:cNvPicPr preferRelativeResize="0"/>
          <p:nvPr/>
        </p:nvPicPr>
        <p:blipFill rotWithShape="1">
          <a:blip r:embed="rId3">
            <a:alphaModFix/>
          </a:blip>
          <a:srcRect b="0" l="0" r="0" t="0"/>
          <a:stretch/>
        </p:blipFill>
        <p:spPr>
          <a:xfrm>
            <a:off x="0" y="-43350"/>
            <a:ext cx="4572000" cy="3429000"/>
          </a:xfrm>
          <a:prstGeom prst="rect">
            <a:avLst/>
          </a:prstGeom>
          <a:noFill/>
          <a:ln>
            <a:noFill/>
          </a:ln>
        </p:spPr>
      </p:pic>
      <p:pic>
        <p:nvPicPr>
          <p:cNvPr id="252" name="Google Shape;252;g63c2948a6a_0_15"/>
          <p:cNvPicPr preferRelativeResize="0"/>
          <p:nvPr/>
        </p:nvPicPr>
        <p:blipFill rotWithShape="1">
          <a:blip r:embed="rId4">
            <a:alphaModFix/>
          </a:blip>
          <a:srcRect b="0" l="0" r="0" t="0"/>
          <a:stretch/>
        </p:blipFill>
        <p:spPr>
          <a:xfrm>
            <a:off x="4670375" y="-10475"/>
            <a:ext cx="4473625" cy="3429000"/>
          </a:xfrm>
          <a:prstGeom prst="rect">
            <a:avLst/>
          </a:prstGeom>
          <a:noFill/>
          <a:ln>
            <a:noFill/>
          </a:ln>
        </p:spPr>
      </p:pic>
      <p:pic>
        <p:nvPicPr>
          <p:cNvPr id="253" name="Google Shape;253;g63c2948a6a_0_15"/>
          <p:cNvPicPr preferRelativeResize="0"/>
          <p:nvPr/>
        </p:nvPicPr>
        <p:blipFill rotWithShape="1">
          <a:blip r:embed="rId5">
            <a:alphaModFix/>
          </a:blip>
          <a:srcRect b="0" l="0" r="0" t="0"/>
          <a:stretch/>
        </p:blipFill>
        <p:spPr>
          <a:xfrm>
            <a:off x="0" y="3822661"/>
            <a:ext cx="4572000" cy="3035339"/>
          </a:xfrm>
          <a:prstGeom prst="rect">
            <a:avLst/>
          </a:prstGeom>
          <a:noFill/>
          <a:ln>
            <a:noFill/>
          </a:ln>
        </p:spPr>
      </p:pic>
      <p:pic>
        <p:nvPicPr>
          <p:cNvPr id="254" name="Google Shape;254;g63c2948a6a_0_15"/>
          <p:cNvPicPr preferRelativeResize="0"/>
          <p:nvPr/>
        </p:nvPicPr>
        <p:blipFill rotWithShape="1">
          <a:blip r:embed="rId6">
            <a:alphaModFix/>
          </a:blip>
          <a:srcRect b="0" l="0" r="0" t="0"/>
          <a:stretch/>
        </p:blipFill>
        <p:spPr>
          <a:xfrm>
            <a:off x="4670375" y="3849100"/>
            <a:ext cx="4473625" cy="3035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g7a969b27f4_0_941"/>
          <p:cNvSpPr txBox="1"/>
          <p:nvPr>
            <p:ph type="title"/>
          </p:nvPr>
        </p:nvSpPr>
        <p:spPr>
          <a:xfrm>
            <a:off x="457200" y="74448"/>
            <a:ext cx="8229600" cy="954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Arial"/>
              <a:buNone/>
            </a:pPr>
            <a:r>
              <a:rPr b="1" lang="en-CA" sz="3300">
                <a:solidFill>
                  <a:srgbClr val="888888"/>
                </a:solidFill>
                <a:latin typeface="Open Sans"/>
                <a:ea typeface="Open Sans"/>
                <a:cs typeface="Open Sans"/>
                <a:sym typeface="Open Sans"/>
              </a:rPr>
              <a:t>Changing Climate Risk to Opportunity</a:t>
            </a:r>
            <a:endParaRPr b="1" sz="3300">
              <a:solidFill>
                <a:srgbClr val="888888"/>
              </a:solidFill>
              <a:latin typeface="Open Sans"/>
              <a:ea typeface="Open Sans"/>
              <a:cs typeface="Open Sans"/>
              <a:sym typeface="Open Sans"/>
            </a:endParaRPr>
          </a:p>
        </p:txBody>
      </p:sp>
      <p:pic>
        <p:nvPicPr>
          <p:cNvPr id="260" name="Google Shape;260;g7a969b27f4_0_941"/>
          <p:cNvPicPr preferRelativeResize="0"/>
          <p:nvPr/>
        </p:nvPicPr>
        <p:blipFill rotWithShape="1">
          <a:blip r:embed="rId3">
            <a:alphaModFix/>
          </a:blip>
          <a:srcRect b="0" l="0" r="0" t="0"/>
          <a:stretch/>
        </p:blipFill>
        <p:spPr>
          <a:xfrm>
            <a:off x="90425" y="1131213"/>
            <a:ext cx="2695575" cy="2019300"/>
          </a:xfrm>
          <a:prstGeom prst="rect">
            <a:avLst/>
          </a:prstGeom>
          <a:noFill/>
          <a:ln>
            <a:noFill/>
          </a:ln>
        </p:spPr>
      </p:pic>
      <p:pic>
        <p:nvPicPr>
          <p:cNvPr id="261" name="Google Shape;261;g7a969b27f4_0_941"/>
          <p:cNvPicPr preferRelativeResize="0"/>
          <p:nvPr/>
        </p:nvPicPr>
        <p:blipFill rotWithShape="1">
          <a:blip r:embed="rId4">
            <a:alphaModFix/>
          </a:blip>
          <a:srcRect b="0" l="0" r="0" t="0"/>
          <a:stretch/>
        </p:blipFill>
        <p:spPr>
          <a:xfrm>
            <a:off x="0" y="3321464"/>
            <a:ext cx="4017350" cy="1579025"/>
          </a:xfrm>
          <a:prstGeom prst="rect">
            <a:avLst/>
          </a:prstGeom>
          <a:noFill/>
          <a:ln>
            <a:noFill/>
          </a:ln>
        </p:spPr>
      </p:pic>
      <p:pic>
        <p:nvPicPr>
          <p:cNvPr id="262" name="Google Shape;262;g7a969b27f4_0_941"/>
          <p:cNvPicPr preferRelativeResize="0"/>
          <p:nvPr/>
        </p:nvPicPr>
        <p:blipFill rotWithShape="1">
          <a:blip r:embed="rId5">
            <a:alphaModFix/>
          </a:blip>
          <a:srcRect b="0" l="0" r="0" t="0"/>
          <a:stretch/>
        </p:blipFill>
        <p:spPr>
          <a:xfrm>
            <a:off x="3914778" y="1028750"/>
            <a:ext cx="5224475" cy="1028700"/>
          </a:xfrm>
          <a:prstGeom prst="rect">
            <a:avLst/>
          </a:prstGeom>
          <a:noFill/>
          <a:ln>
            <a:noFill/>
          </a:ln>
        </p:spPr>
      </p:pic>
      <p:pic>
        <p:nvPicPr>
          <p:cNvPr id="263" name="Google Shape;263;g7a969b27f4_0_941"/>
          <p:cNvPicPr preferRelativeResize="0"/>
          <p:nvPr/>
        </p:nvPicPr>
        <p:blipFill rotWithShape="1">
          <a:blip r:embed="rId6">
            <a:alphaModFix/>
          </a:blip>
          <a:srcRect b="0" l="0" r="0" t="0"/>
          <a:stretch/>
        </p:blipFill>
        <p:spPr>
          <a:xfrm>
            <a:off x="0" y="1997400"/>
            <a:ext cx="9143999" cy="1088750"/>
          </a:xfrm>
          <a:prstGeom prst="rect">
            <a:avLst/>
          </a:prstGeom>
          <a:noFill/>
          <a:ln>
            <a:noFill/>
          </a:ln>
        </p:spPr>
      </p:pic>
      <p:pic>
        <p:nvPicPr>
          <p:cNvPr id="264" name="Google Shape;264;g7a969b27f4_0_941"/>
          <p:cNvPicPr preferRelativeResize="0"/>
          <p:nvPr/>
        </p:nvPicPr>
        <p:blipFill rotWithShape="1">
          <a:blip r:embed="rId7">
            <a:alphaModFix/>
          </a:blip>
          <a:srcRect b="0" l="0" r="0" t="0"/>
          <a:stretch/>
        </p:blipFill>
        <p:spPr>
          <a:xfrm>
            <a:off x="0" y="4668600"/>
            <a:ext cx="6643701" cy="2189400"/>
          </a:xfrm>
          <a:prstGeom prst="rect">
            <a:avLst/>
          </a:prstGeom>
          <a:noFill/>
          <a:ln>
            <a:noFill/>
          </a:ln>
        </p:spPr>
      </p:pic>
      <p:pic>
        <p:nvPicPr>
          <p:cNvPr id="265" name="Google Shape;265;g7a969b27f4_0_941"/>
          <p:cNvPicPr preferRelativeResize="0"/>
          <p:nvPr/>
        </p:nvPicPr>
        <p:blipFill rotWithShape="1">
          <a:blip r:embed="rId8">
            <a:alphaModFix/>
          </a:blip>
          <a:srcRect b="0" l="0" r="0" t="0"/>
          <a:stretch/>
        </p:blipFill>
        <p:spPr>
          <a:xfrm>
            <a:off x="4129100" y="3111425"/>
            <a:ext cx="5014899" cy="1088750"/>
          </a:xfrm>
          <a:prstGeom prst="rect">
            <a:avLst/>
          </a:prstGeom>
          <a:noFill/>
          <a:ln>
            <a:noFill/>
          </a:ln>
        </p:spPr>
      </p:pic>
      <p:pic>
        <p:nvPicPr>
          <p:cNvPr id="266" name="Google Shape;266;g7a969b27f4_0_941"/>
          <p:cNvPicPr preferRelativeResize="0"/>
          <p:nvPr/>
        </p:nvPicPr>
        <p:blipFill rotWithShape="1">
          <a:blip r:embed="rId9">
            <a:alphaModFix/>
          </a:blip>
          <a:srcRect b="0" l="0" r="0" t="0"/>
          <a:stretch/>
        </p:blipFill>
        <p:spPr>
          <a:xfrm>
            <a:off x="6643700" y="4314825"/>
            <a:ext cx="2500300" cy="25431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pic>
        <p:nvPicPr>
          <p:cNvPr id="271" name="Google Shape;271;g76b8f23583_0_115"/>
          <p:cNvPicPr preferRelativeResize="0"/>
          <p:nvPr/>
        </p:nvPicPr>
        <p:blipFill rotWithShape="1">
          <a:blip r:embed="rId3">
            <a:alphaModFix/>
          </a:blip>
          <a:srcRect b="0" l="0" r="0" t="0"/>
          <a:stretch/>
        </p:blipFill>
        <p:spPr>
          <a:xfrm>
            <a:off x="0" y="0"/>
            <a:ext cx="9144000" cy="5996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pic>
        <p:nvPicPr>
          <p:cNvPr id="276" name="Google Shape;276;g63c2948a6a_0_31"/>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0" name="Shape 280"/>
        <p:cNvGrpSpPr/>
        <p:nvPr/>
      </p:nvGrpSpPr>
      <p:grpSpPr>
        <a:xfrm>
          <a:off x="0" y="0"/>
          <a:ext cx="0" cy="0"/>
          <a:chOff x="0" y="0"/>
          <a:chExt cx="0" cy="0"/>
        </a:xfrm>
      </p:grpSpPr>
      <p:sp>
        <p:nvSpPr>
          <p:cNvPr id="281" name="Google Shape;281;g7a8d268bc1_0_5"/>
          <p:cNvSpPr/>
          <p:nvPr/>
        </p:nvSpPr>
        <p:spPr>
          <a:xfrm>
            <a:off x="0" y="1118925"/>
            <a:ext cx="9144000" cy="4731000"/>
          </a:xfrm>
          <a:prstGeom prst="rect">
            <a:avLst/>
          </a:prstGeom>
          <a:solidFill>
            <a:schemeClr val="lt1">
              <a:alpha val="89411"/>
            </a:schemeClr>
          </a:solidFill>
          <a:ln>
            <a:noFill/>
          </a:ln>
          <a:effectLst>
            <a:outerShdw blurRad="241300" sx="101000" rotWithShape="0" algn="ctr" sy="101000">
              <a:srgbClr val="000000">
                <a:alpha val="1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2" name="Google Shape;282;g7a8d268bc1_0_5"/>
          <p:cNvSpPr txBox="1"/>
          <p:nvPr>
            <p:ph type="title"/>
          </p:nvPr>
        </p:nvSpPr>
        <p:spPr>
          <a:xfrm>
            <a:off x="323850" y="247650"/>
            <a:ext cx="8496300" cy="644400"/>
          </a:xfrm>
          <a:prstGeom prst="rect">
            <a:avLst/>
          </a:prstGeom>
          <a:noFill/>
          <a:ln>
            <a:noFill/>
          </a:ln>
        </p:spPr>
        <p:txBody>
          <a:bodyPr anchorCtr="0" anchor="t" bIns="0" lIns="0" spcFirstLastPara="1" rIns="0" wrap="square" tIns="0">
            <a:noAutofit/>
          </a:bodyPr>
          <a:lstStyle/>
          <a:p>
            <a:pPr indent="0" lvl="0" marL="0" rtl="0" algn="ctr">
              <a:lnSpc>
                <a:spcPct val="80000"/>
              </a:lnSpc>
              <a:spcBef>
                <a:spcPts val="0"/>
              </a:spcBef>
              <a:spcAft>
                <a:spcPts val="0"/>
              </a:spcAft>
              <a:buClr>
                <a:schemeClr val="dk1"/>
              </a:buClr>
              <a:buSzPts val="2400"/>
              <a:buFont typeface="Arial"/>
              <a:buNone/>
            </a:pPr>
            <a:r>
              <a:rPr b="1" lang="en-CA" sz="3600">
                <a:solidFill>
                  <a:srgbClr val="999999"/>
                </a:solidFill>
                <a:latin typeface="Open Sans"/>
                <a:ea typeface="Open Sans"/>
                <a:cs typeface="Open Sans"/>
                <a:sym typeface="Open Sans"/>
              </a:rPr>
              <a:t>Investment Strategies</a:t>
            </a:r>
            <a:endParaRPr sz="3600">
              <a:solidFill>
                <a:srgbClr val="999999"/>
              </a:solidFill>
              <a:latin typeface="Open Sans"/>
              <a:ea typeface="Open Sans"/>
              <a:cs typeface="Open Sans"/>
              <a:sym typeface="Open Sans"/>
            </a:endParaRPr>
          </a:p>
        </p:txBody>
      </p:sp>
      <p:graphicFrame>
        <p:nvGraphicFramePr>
          <p:cNvPr id="283" name="Google Shape;283;g7a8d268bc1_0_5"/>
          <p:cNvGraphicFramePr/>
          <p:nvPr/>
        </p:nvGraphicFramePr>
        <p:xfrm>
          <a:off x="342902" y="1456832"/>
          <a:ext cx="3000000" cy="3000000"/>
        </p:xfrm>
        <a:graphic>
          <a:graphicData uri="http://schemas.openxmlformats.org/drawingml/2006/table">
            <a:tbl>
              <a:tblPr bandRow="1" firstRow="1">
                <a:noFill/>
                <a:tableStyleId>{0BA3453E-7B11-4C12-8579-AB63E3DC554C}</a:tableStyleId>
              </a:tblPr>
              <a:tblGrid>
                <a:gridCol w="1699375"/>
                <a:gridCol w="1699375"/>
                <a:gridCol w="1699375"/>
                <a:gridCol w="1699375"/>
                <a:gridCol w="1699375"/>
              </a:tblGrid>
              <a:tr h="502925">
                <a:tc>
                  <a:txBody>
                    <a:bodyPr/>
                    <a:lstStyle/>
                    <a:p>
                      <a:pPr indent="0" lvl="0" marL="0" marR="0" rtl="0" algn="ctr">
                        <a:lnSpc>
                          <a:spcPct val="100000"/>
                        </a:lnSpc>
                        <a:spcBef>
                          <a:spcPts val="0"/>
                        </a:spcBef>
                        <a:spcAft>
                          <a:spcPts val="0"/>
                        </a:spcAft>
                        <a:buClr>
                          <a:srgbClr val="000000"/>
                        </a:buClr>
                        <a:buSzPts val="1400"/>
                        <a:buFont typeface="Arial"/>
                        <a:buNone/>
                      </a:pPr>
                      <a:r>
                        <a:rPr lang="en-CA" sz="1400" u="none" cap="none" strike="noStrike"/>
                        <a:t>Traditional investment</a:t>
                      </a:r>
                      <a:endParaRPr sz="1400" u="none" cap="none" strike="noStrike"/>
                    </a:p>
                  </a:txBody>
                  <a:tcPr marT="34300" marB="3430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CA" sz="1400" u="none" cap="none" strike="noStrike"/>
                        <a:t>Responsible investment</a:t>
                      </a:r>
                      <a:endParaRPr sz="1400" u="none" cap="none" strike="noStrike"/>
                    </a:p>
                  </a:txBody>
                  <a:tcPr marT="34300" marB="3430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CA" sz="1400" u="none" cap="none" strike="noStrike"/>
                        <a:t>Thematic investment</a:t>
                      </a:r>
                      <a:endParaRPr sz="1400" u="none" cap="none" strike="noStrike"/>
                    </a:p>
                  </a:txBody>
                  <a:tcPr marT="34300" marB="3430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CA" sz="1400" u="none" cap="none" strike="noStrike"/>
                        <a:t>Impact investment</a:t>
                      </a:r>
                      <a:endParaRPr sz="1400" u="none" cap="none" strike="noStrike"/>
                    </a:p>
                  </a:txBody>
                  <a:tcPr marT="34300" marB="3430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CA" sz="1400" u="none" cap="none" strike="noStrike"/>
                        <a:t>Philanthropy</a:t>
                      </a:r>
                      <a:endParaRPr sz="1400" u="none" cap="none" strike="noStrike"/>
                    </a:p>
                  </a:txBody>
                  <a:tcPr marT="34300" marB="34300" marR="68575" marL="685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125975">
                <a:tc>
                  <a:txBody>
                    <a:bodyPr/>
                    <a:lstStyle/>
                    <a:p>
                      <a:pPr indent="0" lvl="0" marL="0" marR="0" rtl="0" algn="l">
                        <a:lnSpc>
                          <a:spcPct val="100000"/>
                        </a:lnSpc>
                        <a:spcBef>
                          <a:spcPts val="0"/>
                        </a:spcBef>
                        <a:spcAft>
                          <a:spcPts val="0"/>
                        </a:spcAft>
                        <a:buClr>
                          <a:srgbClr val="000000"/>
                        </a:buClr>
                        <a:buSzPts val="1100"/>
                        <a:buFont typeface="Arial"/>
                        <a:buNone/>
                      </a:pPr>
                      <a:r>
                        <a:rPr lang="en-CA" sz="1100" u="none" cap="none" strike="noStrike"/>
                        <a:t>Limited or no focus of ESG factors of underlying  investment analysis and execution.</a:t>
                      </a:r>
                      <a:endParaRPr sz="1100" u="none" cap="none" strike="noStrike"/>
                    </a:p>
                  </a:txBody>
                  <a:tcPr marT="34300" marB="3430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CA" sz="1100" u="none" cap="none" strike="noStrike"/>
                        <a:t>ESG risks are integrated into analysis of all holdings, as a component of financial risk management.</a:t>
                      </a:r>
                      <a:endParaRPr sz="1400" u="none" cap="none" strike="noStrike"/>
                    </a:p>
                    <a:p>
                      <a:pPr indent="0" lvl="0" marL="0" marR="0" rtl="0" algn="l">
                        <a:lnSpc>
                          <a:spcPct val="100000"/>
                        </a:lnSpc>
                        <a:spcBef>
                          <a:spcPts val="0"/>
                        </a:spcBef>
                        <a:spcAft>
                          <a:spcPts val="0"/>
                        </a:spcAft>
                        <a:buClr>
                          <a:srgbClr val="000000"/>
                        </a:buClr>
                        <a:buSzPts val="1100"/>
                        <a:buFont typeface="Arial"/>
                        <a:buNone/>
                      </a:pPr>
                      <a:r>
                        <a:rPr lang="en-CA" sz="1100" u="none" cap="none" strike="noStrike"/>
                        <a:t>Negative and positive screening of ESG risks is used to align a portfolio to specific values.</a:t>
                      </a:r>
                      <a:endParaRPr sz="1100" u="none" cap="none" strike="noStrike"/>
                    </a:p>
                  </a:txBody>
                  <a:tcPr marT="34300" marB="3430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CA" sz="1100" u="none" cap="none" strike="noStrike"/>
                        <a:t>Focus on or more issue areas where social or environmental need creates commercial growth opportunity for market-rate returns.</a:t>
                      </a:r>
                      <a:endParaRPr sz="1100" u="none" cap="none" strike="noStrike"/>
                    </a:p>
                  </a:txBody>
                  <a:tcPr marT="34300" marB="3430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lang="en-CA" sz="1100" u="none" cap="none" strike="noStrike"/>
                        <a:t>Focus on or more issue areas where social or environmental need  may require some financial trade-off.</a:t>
                      </a:r>
                      <a:endParaRPr sz="1100" u="none" cap="none" strike="noStrike"/>
                    </a:p>
                  </a:txBody>
                  <a:tcPr marT="34300" marB="3430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CA" sz="1100" u="none" cap="none" strike="noStrike"/>
                        <a:t>Social enterprise funding in a variety of forms, with a range of return possibilities.</a:t>
                      </a:r>
                      <a:endParaRPr sz="1100" u="none" cap="none" strike="noStrike"/>
                    </a:p>
                  </a:txBody>
                  <a:tcPr marT="34300" marB="3430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84" name="Google Shape;284;g7a8d268bc1_0_5"/>
          <p:cNvSpPr/>
          <p:nvPr/>
        </p:nvSpPr>
        <p:spPr>
          <a:xfrm>
            <a:off x="342902" y="4257345"/>
            <a:ext cx="5887265" cy="242667"/>
          </a:xfrm>
          <a:custGeom>
            <a:rect b="b" l="l" r="r" t="t"/>
            <a:pathLst>
              <a:path extrusionOk="0" h="288032" w="5198468">
                <a:moveTo>
                  <a:pt x="157908" y="0"/>
                </a:moveTo>
                <a:lnTo>
                  <a:pt x="5054452" y="0"/>
                </a:lnTo>
                <a:lnTo>
                  <a:pt x="5198468" y="144016"/>
                </a:lnTo>
                <a:lnTo>
                  <a:pt x="5054452" y="288032"/>
                </a:lnTo>
                <a:lnTo>
                  <a:pt x="157908" y="288032"/>
                </a:lnTo>
                <a:lnTo>
                  <a:pt x="0" y="144015"/>
                </a:lnTo>
                <a:lnTo>
                  <a:pt x="157908" y="0"/>
                </a:lnTo>
                <a:close/>
              </a:path>
            </a:pathLst>
          </a:custGeom>
          <a:solidFill>
            <a:srgbClr val="0A884F"/>
          </a:solidFill>
          <a:ln cap="flat" cmpd="sng" w="9525">
            <a:solidFill>
              <a:srgbClr val="008B51"/>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CA" sz="1600" u="none" cap="none" strike="noStrike">
                <a:solidFill>
                  <a:schemeClr val="lt1"/>
                </a:solidFill>
                <a:latin typeface="Arimo"/>
                <a:ea typeface="Arimo"/>
                <a:cs typeface="Arimo"/>
                <a:sym typeface="Arimo"/>
              </a:rPr>
              <a:t>COMPETITIVE RETURNS</a:t>
            </a:r>
            <a:endParaRPr b="0" i="0" sz="1400" u="none" cap="none" strike="noStrike">
              <a:solidFill>
                <a:srgbClr val="000000"/>
              </a:solidFill>
              <a:latin typeface="Arial"/>
              <a:ea typeface="Arial"/>
              <a:cs typeface="Arial"/>
              <a:sym typeface="Arial"/>
            </a:endParaRPr>
          </a:p>
        </p:txBody>
      </p:sp>
      <p:sp>
        <p:nvSpPr>
          <p:cNvPr id="285" name="Google Shape;285;g7a8d268bc1_0_5"/>
          <p:cNvSpPr/>
          <p:nvPr/>
        </p:nvSpPr>
        <p:spPr>
          <a:xfrm>
            <a:off x="1314450" y="4722650"/>
            <a:ext cx="5809288" cy="242667"/>
          </a:xfrm>
          <a:custGeom>
            <a:rect b="b" l="l" r="r" t="t"/>
            <a:pathLst>
              <a:path extrusionOk="0" h="288032" w="5198468">
                <a:moveTo>
                  <a:pt x="157908" y="0"/>
                </a:moveTo>
                <a:lnTo>
                  <a:pt x="5054452" y="0"/>
                </a:lnTo>
                <a:lnTo>
                  <a:pt x="5198468" y="144016"/>
                </a:lnTo>
                <a:lnTo>
                  <a:pt x="5054452" y="288032"/>
                </a:lnTo>
                <a:lnTo>
                  <a:pt x="157908" y="288032"/>
                </a:lnTo>
                <a:lnTo>
                  <a:pt x="0" y="144015"/>
                </a:lnTo>
                <a:lnTo>
                  <a:pt x="157908" y="0"/>
                </a:lnTo>
                <a:close/>
              </a:path>
            </a:pathLst>
          </a:custGeom>
          <a:solidFill>
            <a:schemeClr val="lt2"/>
          </a:soli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CA" sz="1600" u="none" cap="none" strike="noStrike">
                <a:solidFill>
                  <a:schemeClr val="lt1"/>
                </a:solidFill>
                <a:latin typeface="Arimo"/>
                <a:ea typeface="Arimo"/>
                <a:cs typeface="Arimo"/>
                <a:sym typeface="Arimo"/>
              </a:rPr>
              <a:t>ESG RISK MANAGEMENT</a:t>
            </a:r>
            <a:endParaRPr b="0" i="0" sz="1400" u="none" cap="none" strike="noStrike">
              <a:solidFill>
                <a:srgbClr val="000000"/>
              </a:solidFill>
              <a:latin typeface="Arial"/>
              <a:ea typeface="Arial"/>
              <a:cs typeface="Arial"/>
              <a:sym typeface="Arial"/>
            </a:endParaRPr>
          </a:p>
        </p:txBody>
      </p:sp>
      <p:sp>
        <p:nvSpPr>
          <p:cNvPr id="286" name="Google Shape;286;g7a8d268bc1_0_5"/>
          <p:cNvSpPr txBox="1"/>
          <p:nvPr/>
        </p:nvSpPr>
        <p:spPr>
          <a:xfrm>
            <a:off x="242900" y="6147725"/>
            <a:ext cx="7358100" cy="24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en-CA" sz="1000" u="none" cap="none" strike="noStrike">
                <a:solidFill>
                  <a:schemeClr val="accent2"/>
                </a:solidFill>
                <a:latin typeface="Arial"/>
                <a:ea typeface="Arial"/>
                <a:cs typeface="Arial"/>
                <a:sym typeface="Arial"/>
              </a:rPr>
              <a:t>Source: Desjardins. Adapted from Bridge Ventures, </a:t>
            </a:r>
            <a:r>
              <a:rPr b="0" i="1" lang="en-CA" sz="1000" u="none" cap="none" strike="noStrike">
                <a:solidFill>
                  <a:schemeClr val="accent2"/>
                </a:solidFill>
                <a:latin typeface="Arial"/>
                <a:ea typeface="Arial"/>
                <a:cs typeface="Arial"/>
                <a:sym typeface="Arial"/>
              </a:rPr>
              <a:t>Sustainable Impact Investments : How we define the markets, </a:t>
            </a:r>
            <a:r>
              <a:rPr b="0" i="0" lang="en-CA" sz="1000" u="none" cap="none" strike="noStrike">
                <a:solidFill>
                  <a:schemeClr val="accent2"/>
                </a:solidFill>
                <a:latin typeface="Arial"/>
                <a:ea typeface="Arial"/>
                <a:cs typeface="Arial"/>
                <a:sym typeface="Arial"/>
              </a:rPr>
              <a:t>2012</a:t>
            </a:r>
            <a:endParaRPr b="0" i="0" sz="1400" u="none" cap="none" strike="noStrike">
              <a:solidFill>
                <a:srgbClr val="000000"/>
              </a:solidFill>
              <a:latin typeface="Arial"/>
              <a:ea typeface="Arial"/>
              <a:cs typeface="Arial"/>
              <a:sym typeface="Arial"/>
            </a:endParaRPr>
          </a:p>
        </p:txBody>
      </p:sp>
      <p:sp>
        <p:nvSpPr>
          <p:cNvPr id="287" name="Google Shape;287;g7a8d268bc1_0_5"/>
          <p:cNvSpPr/>
          <p:nvPr/>
        </p:nvSpPr>
        <p:spPr>
          <a:xfrm>
            <a:off x="2934450" y="5158168"/>
            <a:ext cx="5887265" cy="242667"/>
          </a:xfrm>
          <a:custGeom>
            <a:rect b="b" l="l" r="r" t="t"/>
            <a:pathLst>
              <a:path extrusionOk="0" h="288032" w="5198468">
                <a:moveTo>
                  <a:pt x="157908" y="0"/>
                </a:moveTo>
                <a:lnTo>
                  <a:pt x="5054452" y="0"/>
                </a:lnTo>
                <a:lnTo>
                  <a:pt x="5198468" y="144016"/>
                </a:lnTo>
                <a:lnTo>
                  <a:pt x="5054452" y="288032"/>
                </a:lnTo>
                <a:lnTo>
                  <a:pt x="157908" y="288032"/>
                </a:lnTo>
                <a:lnTo>
                  <a:pt x="0" y="144015"/>
                </a:lnTo>
                <a:lnTo>
                  <a:pt x="157908" y="0"/>
                </a:lnTo>
                <a:close/>
              </a:path>
            </a:pathLst>
          </a:custGeom>
          <a:solidFill>
            <a:schemeClr val="accent3">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CA" sz="1600" u="none" cap="none" strike="noStrike">
                <a:solidFill>
                  <a:schemeClr val="lt1"/>
                </a:solidFill>
                <a:latin typeface="Arimo"/>
                <a:ea typeface="Arimo"/>
                <a:cs typeface="Arimo"/>
                <a:sym typeface="Arimo"/>
              </a:rPr>
              <a:t>ESG OPPORTUNITIES</a:t>
            </a:r>
            <a:endParaRPr b="0" i="0" sz="1400" u="none" cap="none" strike="noStrike">
              <a:solidFill>
                <a:srgbClr val="000000"/>
              </a:solidFill>
              <a:latin typeface="Arial"/>
              <a:ea typeface="Arial"/>
              <a:cs typeface="Arial"/>
              <a:sym typeface="Arial"/>
            </a:endParaRPr>
          </a:p>
        </p:txBody>
      </p:sp>
      <p:sp>
        <p:nvSpPr>
          <p:cNvPr id="288" name="Google Shape;288;g7a8d268bc1_0_5"/>
          <p:cNvSpPr/>
          <p:nvPr/>
        </p:nvSpPr>
        <p:spPr>
          <a:xfrm>
            <a:off x="2042160" y="1456832"/>
            <a:ext cx="3393300" cy="2628900"/>
          </a:xfrm>
          <a:prstGeom prst="rect">
            <a:avLst/>
          </a:prstGeom>
          <a:noFill/>
          <a:ln cap="flat" cmpd="sng" w="50800">
            <a:solidFill>
              <a:srgbClr val="A0D95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g63c2948a6a_0_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The Canadian pension model</a:t>
            </a:r>
            <a:endParaRPr b="1"/>
          </a:p>
        </p:txBody>
      </p:sp>
      <p:pic>
        <p:nvPicPr>
          <p:cNvPr id="294" name="Google Shape;294;g63c2948a6a_0_53"/>
          <p:cNvPicPr preferRelativeResize="0"/>
          <p:nvPr/>
        </p:nvPicPr>
        <p:blipFill>
          <a:blip r:embed="rId3">
            <a:alphaModFix/>
          </a:blip>
          <a:stretch>
            <a:fillRect/>
          </a:stretch>
        </p:blipFill>
        <p:spPr>
          <a:xfrm>
            <a:off x="76200" y="1243025"/>
            <a:ext cx="8991600" cy="46291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g6bf1bd89d2_0_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800"/>
              <a:buNone/>
            </a:pPr>
            <a:r>
              <a:rPr b="1" lang="en-CA" sz="3300">
                <a:solidFill>
                  <a:srgbClr val="888888"/>
                </a:solidFill>
                <a:latin typeface="Open Sans"/>
                <a:ea typeface="Open Sans"/>
                <a:cs typeface="Open Sans"/>
                <a:sym typeface="Open Sans"/>
              </a:rPr>
              <a:t>What’s your pension fund invested in?</a:t>
            </a:r>
            <a:endParaRPr b="1"/>
          </a:p>
        </p:txBody>
      </p:sp>
      <p:pic>
        <p:nvPicPr>
          <p:cNvPr id="300" name="Google Shape;300;g6bf1bd89d2_0_53"/>
          <p:cNvPicPr preferRelativeResize="0"/>
          <p:nvPr/>
        </p:nvPicPr>
        <p:blipFill rotWithShape="1">
          <a:blip r:embed="rId3">
            <a:alphaModFix/>
          </a:blip>
          <a:srcRect b="0" l="0" r="0" t="0"/>
          <a:stretch/>
        </p:blipFill>
        <p:spPr>
          <a:xfrm>
            <a:off x="457200" y="4779975"/>
            <a:ext cx="3700475" cy="1847850"/>
          </a:xfrm>
          <a:prstGeom prst="rect">
            <a:avLst/>
          </a:prstGeom>
          <a:noFill/>
          <a:ln>
            <a:noFill/>
          </a:ln>
        </p:spPr>
      </p:pic>
      <p:pic>
        <p:nvPicPr>
          <p:cNvPr id="301" name="Google Shape;301;g6bf1bd89d2_0_53"/>
          <p:cNvPicPr preferRelativeResize="0"/>
          <p:nvPr/>
        </p:nvPicPr>
        <p:blipFill rotWithShape="1">
          <a:blip r:embed="rId4">
            <a:alphaModFix/>
          </a:blip>
          <a:srcRect b="0" l="0" r="0" t="0"/>
          <a:stretch/>
        </p:blipFill>
        <p:spPr>
          <a:xfrm>
            <a:off x="304800" y="2979738"/>
            <a:ext cx="3495675" cy="1304925"/>
          </a:xfrm>
          <a:prstGeom prst="rect">
            <a:avLst/>
          </a:prstGeom>
          <a:noFill/>
          <a:ln>
            <a:noFill/>
          </a:ln>
        </p:spPr>
      </p:pic>
      <p:pic>
        <p:nvPicPr>
          <p:cNvPr id="302" name="Google Shape;302;g6bf1bd89d2_0_53"/>
          <p:cNvPicPr preferRelativeResize="0"/>
          <p:nvPr/>
        </p:nvPicPr>
        <p:blipFill rotWithShape="1">
          <a:blip r:embed="rId5">
            <a:alphaModFix/>
          </a:blip>
          <a:srcRect b="0" l="0" r="0" t="0"/>
          <a:stretch/>
        </p:blipFill>
        <p:spPr>
          <a:xfrm>
            <a:off x="3800475" y="1570050"/>
            <a:ext cx="4472000" cy="1257300"/>
          </a:xfrm>
          <a:prstGeom prst="rect">
            <a:avLst/>
          </a:prstGeom>
          <a:noFill/>
          <a:ln>
            <a:noFill/>
          </a:ln>
        </p:spPr>
      </p:pic>
      <p:pic>
        <p:nvPicPr>
          <p:cNvPr id="303" name="Google Shape;303;g6bf1bd89d2_0_53"/>
          <p:cNvPicPr preferRelativeResize="0"/>
          <p:nvPr/>
        </p:nvPicPr>
        <p:blipFill rotWithShape="1">
          <a:blip r:embed="rId6">
            <a:alphaModFix/>
          </a:blip>
          <a:srcRect b="0" l="0" r="0" t="0"/>
          <a:stretch/>
        </p:blipFill>
        <p:spPr>
          <a:xfrm>
            <a:off x="4386275" y="2979750"/>
            <a:ext cx="3886200" cy="1514475"/>
          </a:xfrm>
          <a:prstGeom prst="rect">
            <a:avLst/>
          </a:prstGeom>
          <a:noFill/>
          <a:ln>
            <a:noFill/>
          </a:ln>
        </p:spPr>
      </p:pic>
      <p:pic>
        <p:nvPicPr>
          <p:cNvPr id="304" name="Google Shape;304;g6bf1bd89d2_0_53"/>
          <p:cNvPicPr preferRelativeResize="0"/>
          <p:nvPr/>
        </p:nvPicPr>
        <p:blipFill rotWithShape="1">
          <a:blip r:embed="rId7">
            <a:alphaModFix/>
          </a:blip>
          <a:srcRect b="0" l="0" r="0" t="0"/>
          <a:stretch/>
        </p:blipFill>
        <p:spPr>
          <a:xfrm>
            <a:off x="5867400" y="4779975"/>
            <a:ext cx="2466975" cy="1847850"/>
          </a:xfrm>
          <a:prstGeom prst="rect">
            <a:avLst/>
          </a:prstGeom>
          <a:noFill/>
          <a:ln>
            <a:noFill/>
          </a:ln>
        </p:spPr>
      </p:pic>
      <p:pic>
        <p:nvPicPr>
          <p:cNvPr id="305" name="Google Shape;305;g6bf1bd89d2_0_53"/>
          <p:cNvPicPr preferRelativeResize="0"/>
          <p:nvPr/>
        </p:nvPicPr>
        <p:blipFill rotWithShape="1">
          <a:blip r:embed="rId8">
            <a:alphaModFix/>
          </a:blip>
          <a:srcRect b="0" l="0" r="0" t="0"/>
          <a:stretch/>
        </p:blipFill>
        <p:spPr>
          <a:xfrm>
            <a:off x="242875" y="1170000"/>
            <a:ext cx="2466975" cy="1905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g63c2948a6a_0_90"/>
          <p:cNvSpPr txBox="1"/>
          <p:nvPr/>
        </p:nvSpPr>
        <p:spPr>
          <a:xfrm>
            <a:off x="300050" y="480525"/>
            <a:ext cx="8529600" cy="81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1" i="0" lang="en-CA" sz="3300" u="none" cap="none" strike="noStrike">
                <a:solidFill>
                  <a:srgbClr val="888888"/>
                </a:solidFill>
                <a:latin typeface="Open Sans"/>
                <a:ea typeface="Open Sans"/>
                <a:cs typeface="Open Sans"/>
                <a:sym typeface="Open Sans"/>
              </a:rPr>
              <a:t>How are Canada’s Pensions Preparing?</a:t>
            </a:r>
            <a:endParaRPr b="1" i="0" sz="4400" u="none" cap="none" strike="noStrike">
              <a:solidFill>
                <a:schemeClr val="dk1"/>
              </a:solidFill>
              <a:latin typeface="Arial"/>
              <a:ea typeface="Arial"/>
              <a:cs typeface="Arial"/>
              <a:sym typeface="Arial"/>
            </a:endParaRPr>
          </a:p>
        </p:txBody>
      </p:sp>
      <p:pic>
        <p:nvPicPr>
          <p:cNvPr id="311" name="Google Shape;311;g63c2948a6a_0_90"/>
          <p:cNvPicPr preferRelativeResize="0"/>
          <p:nvPr/>
        </p:nvPicPr>
        <p:blipFill>
          <a:blip r:embed="rId3">
            <a:alphaModFix/>
          </a:blip>
          <a:stretch>
            <a:fillRect/>
          </a:stretch>
        </p:blipFill>
        <p:spPr>
          <a:xfrm>
            <a:off x="152400" y="2014550"/>
            <a:ext cx="8839200" cy="32861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pic>
        <p:nvPicPr>
          <p:cNvPr id="316" name="Google Shape;316;g76b8f23583_0_0"/>
          <p:cNvPicPr preferRelativeResize="0"/>
          <p:nvPr/>
        </p:nvPicPr>
        <p:blipFill rotWithShape="1">
          <a:blip r:embed="rId3">
            <a:alphaModFix/>
          </a:blip>
          <a:srcRect b="0" l="0" r="0" t="0"/>
          <a:stretch/>
        </p:blipFill>
        <p:spPr>
          <a:xfrm>
            <a:off x="2427900" y="0"/>
            <a:ext cx="6716099" cy="51791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sp>
        <p:nvSpPr>
          <p:cNvPr id="321" name="Google Shape;321;g63c2948a6a_0_58"/>
          <p:cNvSpPr txBox="1"/>
          <p:nvPr/>
        </p:nvSpPr>
        <p:spPr>
          <a:xfrm>
            <a:off x="1998300" y="357625"/>
            <a:ext cx="5147400" cy="77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1" i="0" lang="en-CA" sz="3300" u="none" cap="none" strike="noStrike">
                <a:solidFill>
                  <a:srgbClr val="888888"/>
                </a:solidFill>
                <a:latin typeface="Open Sans"/>
                <a:ea typeface="Open Sans"/>
                <a:cs typeface="Open Sans"/>
                <a:sym typeface="Open Sans"/>
              </a:rPr>
              <a:t>Engaging Your Pension</a:t>
            </a:r>
            <a:endParaRPr b="1" i="0" sz="4400" u="none" cap="none" strike="noStrike">
              <a:solidFill>
                <a:schemeClr val="dk1"/>
              </a:solidFill>
              <a:latin typeface="Arial"/>
              <a:ea typeface="Arial"/>
              <a:cs typeface="Arial"/>
              <a:sym typeface="Arial"/>
            </a:endParaRPr>
          </a:p>
        </p:txBody>
      </p:sp>
      <p:sp>
        <p:nvSpPr>
          <p:cNvPr id="322" name="Google Shape;322;g63c2948a6a_0_58"/>
          <p:cNvSpPr txBox="1"/>
          <p:nvPr>
            <p:ph idx="1" type="body"/>
          </p:nvPr>
        </p:nvSpPr>
        <p:spPr>
          <a:xfrm>
            <a:off x="442925" y="1600200"/>
            <a:ext cx="8486700" cy="441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b="1" lang="en-CA">
                <a:latin typeface="Open Sans"/>
                <a:ea typeface="Open Sans"/>
                <a:cs typeface="Open Sans"/>
                <a:sym typeface="Open Sans"/>
              </a:rPr>
              <a:t>Who Can Engage?</a:t>
            </a:r>
            <a:endParaRPr b="1">
              <a:latin typeface="Open Sans"/>
              <a:ea typeface="Open Sans"/>
              <a:cs typeface="Open Sans"/>
              <a:sym typeface="Open Sans"/>
            </a:endParaRPr>
          </a:p>
          <a:p>
            <a:pPr indent="0" lvl="0" marL="0" rtl="0" algn="l">
              <a:lnSpc>
                <a:spcPct val="100000"/>
              </a:lnSpc>
              <a:spcBef>
                <a:spcPts val="360"/>
              </a:spcBef>
              <a:spcAft>
                <a:spcPts val="0"/>
              </a:spcAft>
              <a:buSzPts val="1800"/>
              <a:buNone/>
            </a:pPr>
            <a:r>
              <a:t/>
            </a:r>
            <a:endParaRPr b="1">
              <a:latin typeface="Open Sans"/>
              <a:ea typeface="Open Sans"/>
              <a:cs typeface="Open Sans"/>
              <a:sym typeface="Open Sans"/>
            </a:endParaRPr>
          </a:p>
          <a:p>
            <a:pPr indent="-342900" lvl="0" marL="457200" rtl="0" algn="l">
              <a:lnSpc>
                <a:spcPct val="100000"/>
              </a:lnSpc>
              <a:spcBef>
                <a:spcPts val="360"/>
              </a:spcBef>
              <a:spcAft>
                <a:spcPts val="0"/>
              </a:spcAft>
              <a:buSzPts val="1800"/>
              <a:buFont typeface="Open Sans"/>
              <a:buChar char="•"/>
            </a:pPr>
            <a:r>
              <a:rPr lang="en-CA">
                <a:latin typeface="Open Sans"/>
                <a:ea typeface="Open Sans"/>
                <a:cs typeface="Open Sans"/>
                <a:sym typeface="Open Sans"/>
              </a:rPr>
              <a:t>Individuals</a:t>
            </a:r>
            <a:endParaRPr>
              <a:latin typeface="Open Sans"/>
              <a:ea typeface="Open Sans"/>
              <a:cs typeface="Open Sans"/>
              <a:sym typeface="Open Sans"/>
            </a:endParaRPr>
          </a:p>
          <a:p>
            <a:pPr indent="-342900" lvl="1" marL="914400" rtl="0" algn="l">
              <a:lnSpc>
                <a:spcPct val="100000"/>
              </a:lnSpc>
              <a:spcBef>
                <a:spcPts val="360"/>
              </a:spcBef>
              <a:spcAft>
                <a:spcPts val="0"/>
              </a:spcAft>
              <a:buSzPts val="1800"/>
              <a:buFont typeface="Open Sans"/>
              <a:buChar char="–"/>
            </a:pPr>
            <a:r>
              <a:rPr lang="en-CA">
                <a:latin typeface="Open Sans"/>
                <a:ea typeface="Open Sans"/>
                <a:cs typeface="Open Sans"/>
                <a:sym typeface="Open Sans"/>
              </a:rPr>
              <a:t>any Canadian can engage CPPIB</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CA">
                <a:latin typeface="Open Sans"/>
                <a:ea typeface="Open Sans"/>
                <a:cs typeface="Open Sans"/>
                <a:sym typeface="Open Sans"/>
              </a:rPr>
              <a:t>Labour representatives</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CA">
                <a:latin typeface="Open Sans"/>
                <a:ea typeface="Open Sans"/>
                <a:cs typeface="Open Sans"/>
                <a:sym typeface="Open Sans"/>
              </a:rPr>
              <a:t>Plan Trustees</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CA">
                <a:latin typeface="Open Sans"/>
                <a:ea typeface="Open Sans"/>
                <a:cs typeface="Open Sans"/>
                <a:sym typeface="Open Sans"/>
              </a:rPr>
              <a:t>Plan sponsors</a:t>
            </a:r>
            <a:endParaRPr>
              <a:latin typeface="Open Sans"/>
              <a:ea typeface="Open Sans"/>
              <a:cs typeface="Open Sans"/>
              <a:sym typeface="Open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6" name="Shape 326"/>
        <p:cNvGrpSpPr/>
        <p:nvPr/>
      </p:nvGrpSpPr>
      <p:grpSpPr>
        <a:xfrm>
          <a:off x="0" y="0"/>
          <a:ext cx="0" cy="0"/>
          <a:chOff x="0" y="0"/>
          <a:chExt cx="0" cy="0"/>
        </a:xfrm>
      </p:grpSpPr>
      <p:sp>
        <p:nvSpPr>
          <p:cNvPr id="327" name="Google Shape;327;g63c2948a6a_0_66"/>
          <p:cNvSpPr txBox="1"/>
          <p:nvPr/>
        </p:nvSpPr>
        <p:spPr>
          <a:xfrm>
            <a:off x="1998300" y="249850"/>
            <a:ext cx="5147400" cy="802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1" i="0" lang="en-CA" sz="3300" u="none" cap="none" strike="noStrike">
                <a:solidFill>
                  <a:srgbClr val="888888"/>
                </a:solidFill>
                <a:latin typeface="Open Sans"/>
                <a:ea typeface="Open Sans"/>
                <a:cs typeface="Open Sans"/>
                <a:sym typeface="Open Sans"/>
              </a:rPr>
              <a:t>Engaging Your Pension</a:t>
            </a:r>
            <a:endParaRPr b="1" i="0" sz="4400" u="none" cap="none" strike="noStrike">
              <a:solidFill>
                <a:schemeClr val="dk1"/>
              </a:solidFill>
              <a:latin typeface="Arial"/>
              <a:ea typeface="Arial"/>
              <a:cs typeface="Arial"/>
              <a:sym typeface="Arial"/>
            </a:endParaRPr>
          </a:p>
        </p:txBody>
      </p:sp>
      <p:sp>
        <p:nvSpPr>
          <p:cNvPr id="328" name="Google Shape;328;g63c2948a6a_0_66"/>
          <p:cNvSpPr txBox="1"/>
          <p:nvPr>
            <p:ph idx="1" type="body"/>
          </p:nvPr>
        </p:nvSpPr>
        <p:spPr>
          <a:xfrm>
            <a:off x="200100" y="1052050"/>
            <a:ext cx="8743800" cy="5140800"/>
          </a:xfrm>
          <a:prstGeom prst="rect">
            <a:avLst/>
          </a:prstGeom>
          <a:noFill/>
          <a:ln>
            <a:noFill/>
          </a:ln>
        </p:spPr>
        <p:txBody>
          <a:bodyPr anchorCtr="0" anchor="t" bIns="45700" lIns="91425" spcFirstLastPara="1" rIns="91425" wrap="square" tIns="45700">
            <a:noAutofit/>
          </a:bodyPr>
          <a:lstStyle/>
          <a:p>
            <a:pPr indent="-381000" lvl="0" marL="457200" rtl="0" algn="l">
              <a:lnSpc>
                <a:spcPct val="100000"/>
              </a:lnSpc>
              <a:spcBef>
                <a:spcPts val="360"/>
              </a:spcBef>
              <a:spcAft>
                <a:spcPts val="0"/>
              </a:spcAft>
              <a:buSzPts val="2400"/>
              <a:buFont typeface="Open Sans"/>
              <a:buChar char="•"/>
            </a:pPr>
            <a:r>
              <a:rPr lang="en-CA" sz="2400">
                <a:latin typeface="Open Sans"/>
                <a:ea typeface="Open Sans"/>
                <a:cs typeface="Open Sans"/>
                <a:sym typeface="Open Sans"/>
              </a:rPr>
              <a:t>Send a letter using Shift’s online action tool: </a:t>
            </a:r>
            <a:r>
              <a:rPr lang="en-CA" sz="2400" u="sng">
                <a:solidFill>
                  <a:schemeClr val="hlink"/>
                </a:solidFill>
                <a:latin typeface="Open Sans"/>
                <a:ea typeface="Open Sans"/>
                <a:cs typeface="Open Sans"/>
                <a:sym typeface="Open Sans"/>
                <a:hlinkClick r:id="rId3"/>
              </a:rPr>
              <a:t>https://www.shiftaction.ca/take-action</a:t>
            </a:r>
            <a:endParaRPr sz="2400">
              <a:latin typeface="Open Sans"/>
              <a:ea typeface="Open Sans"/>
              <a:cs typeface="Open Sans"/>
              <a:sym typeface="Open Sans"/>
            </a:endParaRPr>
          </a:p>
          <a:p>
            <a:pPr indent="0" lvl="0" marL="457200" rtl="0" algn="l">
              <a:lnSpc>
                <a:spcPct val="100000"/>
              </a:lnSpc>
              <a:spcBef>
                <a:spcPts val="360"/>
              </a:spcBef>
              <a:spcAft>
                <a:spcPts val="0"/>
              </a:spcAft>
              <a:buSzPts val="1800"/>
              <a:buNone/>
            </a:pPr>
            <a:r>
              <a:t/>
            </a:r>
            <a:endParaRPr sz="1400">
              <a:latin typeface="Open Sans"/>
              <a:ea typeface="Open Sans"/>
              <a:cs typeface="Open Sans"/>
              <a:sym typeface="Open Sans"/>
            </a:endParaRPr>
          </a:p>
          <a:p>
            <a:pPr indent="-381000" lvl="0" marL="457200" rtl="0" algn="l">
              <a:lnSpc>
                <a:spcPct val="100000"/>
              </a:lnSpc>
              <a:spcBef>
                <a:spcPts val="360"/>
              </a:spcBef>
              <a:spcAft>
                <a:spcPts val="0"/>
              </a:spcAft>
              <a:buSzPts val="2400"/>
              <a:buFont typeface="Open Sans"/>
              <a:buChar char="•"/>
            </a:pPr>
            <a:r>
              <a:rPr lang="en-CA" sz="2400">
                <a:latin typeface="Open Sans"/>
                <a:ea typeface="Open Sans"/>
                <a:cs typeface="Open Sans"/>
                <a:sym typeface="Open Sans"/>
              </a:rPr>
              <a:t>Follow up with constructive, pointed questions</a:t>
            </a:r>
            <a:endParaRPr sz="2400">
              <a:latin typeface="Open Sans"/>
              <a:ea typeface="Open Sans"/>
              <a:cs typeface="Open Sans"/>
              <a:sym typeface="Open Sans"/>
            </a:endParaRPr>
          </a:p>
          <a:p>
            <a:pPr indent="0" lvl="0" marL="457200" rtl="0" algn="l">
              <a:lnSpc>
                <a:spcPct val="100000"/>
              </a:lnSpc>
              <a:spcBef>
                <a:spcPts val="360"/>
              </a:spcBef>
              <a:spcAft>
                <a:spcPts val="0"/>
              </a:spcAft>
              <a:buSzPts val="1800"/>
              <a:buNone/>
            </a:pPr>
            <a:r>
              <a:t/>
            </a:r>
            <a:endParaRPr sz="1400">
              <a:latin typeface="Open Sans"/>
              <a:ea typeface="Open Sans"/>
              <a:cs typeface="Open Sans"/>
              <a:sym typeface="Open Sans"/>
            </a:endParaRPr>
          </a:p>
          <a:p>
            <a:pPr indent="-381000" lvl="0" marL="457200" rtl="0" algn="l">
              <a:lnSpc>
                <a:spcPct val="100000"/>
              </a:lnSpc>
              <a:spcBef>
                <a:spcPts val="360"/>
              </a:spcBef>
              <a:spcAft>
                <a:spcPts val="0"/>
              </a:spcAft>
              <a:buSzPts val="2400"/>
              <a:buFont typeface="Open Sans"/>
              <a:buChar char="•"/>
            </a:pPr>
            <a:r>
              <a:rPr lang="en-CA" sz="2400">
                <a:latin typeface="Open Sans"/>
                <a:ea typeface="Open Sans"/>
                <a:cs typeface="Open Sans"/>
                <a:sym typeface="Open Sans"/>
              </a:rPr>
              <a:t>Work through the governance structure of your union (trustees, reps, sponsors)</a:t>
            </a:r>
            <a:endParaRPr sz="2400">
              <a:latin typeface="Open Sans"/>
              <a:ea typeface="Open Sans"/>
              <a:cs typeface="Open Sans"/>
              <a:sym typeface="Open Sans"/>
            </a:endParaRPr>
          </a:p>
          <a:p>
            <a:pPr indent="0" lvl="0" marL="457200" rtl="0" algn="l">
              <a:lnSpc>
                <a:spcPct val="100000"/>
              </a:lnSpc>
              <a:spcBef>
                <a:spcPts val="360"/>
              </a:spcBef>
              <a:spcAft>
                <a:spcPts val="0"/>
              </a:spcAft>
              <a:buSzPts val="1800"/>
              <a:buNone/>
            </a:pPr>
            <a:r>
              <a:t/>
            </a:r>
            <a:endParaRPr sz="1400">
              <a:latin typeface="Open Sans"/>
              <a:ea typeface="Open Sans"/>
              <a:cs typeface="Open Sans"/>
              <a:sym typeface="Open Sans"/>
            </a:endParaRPr>
          </a:p>
          <a:p>
            <a:pPr indent="-381000" lvl="0" marL="457200" rtl="0" algn="l">
              <a:lnSpc>
                <a:spcPct val="100000"/>
              </a:lnSpc>
              <a:spcBef>
                <a:spcPts val="360"/>
              </a:spcBef>
              <a:spcAft>
                <a:spcPts val="0"/>
              </a:spcAft>
              <a:buSzPts val="2400"/>
              <a:buFont typeface="Open Sans"/>
              <a:buChar char="•"/>
            </a:pPr>
            <a:r>
              <a:rPr lang="en-CA" sz="2400">
                <a:latin typeface="Open Sans"/>
                <a:ea typeface="Open Sans"/>
                <a:cs typeface="Open Sans"/>
                <a:sym typeface="Open Sans"/>
              </a:rPr>
              <a:t>Schedule a meeting with your pension managers</a:t>
            </a:r>
            <a:endParaRPr sz="2400">
              <a:latin typeface="Open Sans"/>
              <a:ea typeface="Open Sans"/>
              <a:cs typeface="Open Sans"/>
              <a:sym typeface="Open Sans"/>
            </a:endParaRPr>
          </a:p>
          <a:p>
            <a:pPr indent="0" lvl="0" marL="457200" rtl="0" algn="l">
              <a:lnSpc>
                <a:spcPct val="100000"/>
              </a:lnSpc>
              <a:spcBef>
                <a:spcPts val="360"/>
              </a:spcBef>
              <a:spcAft>
                <a:spcPts val="0"/>
              </a:spcAft>
              <a:buSzPts val="1800"/>
              <a:buNone/>
            </a:pPr>
            <a:r>
              <a:t/>
            </a:r>
            <a:endParaRPr sz="1400">
              <a:latin typeface="Open Sans"/>
              <a:ea typeface="Open Sans"/>
              <a:cs typeface="Open Sans"/>
              <a:sym typeface="Open Sans"/>
            </a:endParaRPr>
          </a:p>
          <a:p>
            <a:pPr indent="-381000" lvl="0" marL="457200" rtl="0" algn="l">
              <a:lnSpc>
                <a:spcPct val="100000"/>
              </a:lnSpc>
              <a:spcBef>
                <a:spcPts val="0"/>
              </a:spcBef>
              <a:spcAft>
                <a:spcPts val="0"/>
              </a:spcAft>
              <a:buSzPts val="2400"/>
              <a:buFont typeface="Open Sans"/>
              <a:buChar char="•"/>
            </a:pPr>
            <a:r>
              <a:rPr lang="en-CA" sz="2400">
                <a:latin typeface="Open Sans"/>
                <a:ea typeface="Open Sans"/>
                <a:cs typeface="Open Sans"/>
                <a:sym typeface="Open Sans"/>
              </a:rPr>
              <a:t>Attend Annual General Meetings</a:t>
            </a:r>
            <a:endParaRPr sz="2400">
              <a:latin typeface="Open Sans"/>
              <a:ea typeface="Open Sans"/>
              <a:cs typeface="Open Sans"/>
              <a:sym typeface="Open Sans"/>
            </a:endParaRPr>
          </a:p>
          <a:p>
            <a:pPr indent="0" lvl="0" marL="457200" rtl="0" algn="l">
              <a:lnSpc>
                <a:spcPct val="100000"/>
              </a:lnSpc>
              <a:spcBef>
                <a:spcPts val="0"/>
              </a:spcBef>
              <a:spcAft>
                <a:spcPts val="0"/>
              </a:spcAft>
              <a:buSzPts val="1800"/>
              <a:buNone/>
            </a:pPr>
            <a:r>
              <a:t/>
            </a:r>
            <a:endParaRPr sz="1400">
              <a:latin typeface="Open Sans"/>
              <a:ea typeface="Open Sans"/>
              <a:cs typeface="Open Sans"/>
              <a:sym typeface="Open Sans"/>
            </a:endParaRPr>
          </a:p>
          <a:p>
            <a:pPr indent="-381000" lvl="0" marL="457200" rtl="0" algn="l">
              <a:lnSpc>
                <a:spcPct val="100000"/>
              </a:lnSpc>
              <a:spcBef>
                <a:spcPts val="0"/>
              </a:spcBef>
              <a:spcAft>
                <a:spcPts val="0"/>
              </a:spcAft>
              <a:buSzPts val="2400"/>
              <a:buFont typeface="Open Sans"/>
              <a:buChar char="•"/>
            </a:pPr>
            <a:r>
              <a:rPr lang="en-CA" sz="2400">
                <a:latin typeface="Open Sans"/>
                <a:ea typeface="Open Sans"/>
                <a:cs typeface="Open Sans"/>
                <a:sym typeface="Open Sans"/>
              </a:rPr>
              <a:t>File regulatory complaints</a:t>
            </a:r>
            <a:endParaRPr sz="2400">
              <a:latin typeface="Open Sans"/>
              <a:ea typeface="Open Sans"/>
              <a:cs typeface="Open Sans"/>
              <a:sym typeface="Open Sans"/>
            </a:endParaRPr>
          </a:p>
          <a:p>
            <a:pPr indent="0" lvl="0" marL="457200" rtl="0" algn="l">
              <a:lnSpc>
                <a:spcPct val="100000"/>
              </a:lnSpc>
              <a:spcBef>
                <a:spcPts val="0"/>
              </a:spcBef>
              <a:spcAft>
                <a:spcPts val="0"/>
              </a:spcAft>
              <a:buSzPts val="1800"/>
              <a:buNone/>
            </a:pPr>
            <a:r>
              <a:t/>
            </a:r>
            <a:endParaRPr sz="1400">
              <a:latin typeface="Open Sans"/>
              <a:ea typeface="Open Sans"/>
              <a:cs typeface="Open Sans"/>
              <a:sym typeface="Open Sans"/>
            </a:endParaRPr>
          </a:p>
          <a:p>
            <a:pPr indent="-381000" lvl="0" marL="457200" rtl="0" algn="l">
              <a:lnSpc>
                <a:spcPct val="100000"/>
              </a:lnSpc>
              <a:spcBef>
                <a:spcPts val="0"/>
              </a:spcBef>
              <a:spcAft>
                <a:spcPts val="0"/>
              </a:spcAft>
              <a:buSzPts val="2400"/>
              <a:buFont typeface="Open Sans"/>
              <a:buChar char="•"/>
            </a:pPr>
            <a:r>
              <a:rPr lang="en-CA" sz="2400">
                <a:latin typeface="Open Sans"/>
                <a:ea typeface="Open Sans"/>
                <a:cs typeface="Open Sans"/>
                <a:sym typeface="Open Sans"/>
              </a:rPr>
              <a:t>Public communications (letters to the editor, op-eds)</a:t>
            </a:r>
            <a:endParaRPr sz="2400">
              <a:latin typeface="Open Sans"/>
              <a:ea typeface="Open Sans"/>
              <a:cs typeface="Open Sans"/>
              <a:sym typeface="Open Sans"/>
            </a:endParaRPr>
          </a:p>
          <a:p>
            <a:pPr indent="0" lvl="0" marL="457200" rtl="0" algn="l">
              <a:lnSpc>
                <a:spcPct val="100000"/>
              </a:lnSpc>
              <a:spcBef>
                <a:spcPts val="360"/>
              </a:spcBef>
              <a:spcAft>
                <a:spcPts val="0"/>
              </a:spcAft>
              <a:buSzPts val="18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pic>
        <p:nvPicPr>
          <p:cNvPr id="333" name="Google Shape;333;g63c2948a6a_0_81"/>
          <p:cNvPicPr preferRelativeResize="0"/>
          <p:nvPr/>
        </p:nvPicPr>
        <p:blipFill rotWithShape="1">
          <a:blip r:embed="rId3">
            <a:alphaModFix/>
          </a:blip>
          <a:srcRect b="0" l="0" r="0" t="0"/>
          <a:stretch/>
        </p:blipFill>
        <p:spPr>
          <a:xfrm>
            <a:off x="152400" y="807900"/>
            <a:ext cx="8891601" cy="5897700"/>
          </a:xfrm>
          <a:prstGeom prst="rect">
            <a:avLst/>
          </a:prstGeom>
          <a:noFill/>
          <a:ln>
            <a:noFill/>
          </a:ln>
        </p:spPr>
      </p:pic>
      <p:sp>
        <p:nvSpPr>
          <p:cNvPr id="334" name="Google Shape;334;g63c2948a6a_0_81"/>
          <p:cNvSpPr txBox="1"/>
          <p:nvPr/>
        </p:nvSpPr>
        <p:spPr>
          <a:xfrm>
            <a:off x="0" y="0"/>
            <a:ext cx="9144000" cy="8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1" i="0" lang="en-CA" sz="3300" u="sng" cap="none" strike="noStrike">
                <a:solidFill>
                  <a:schemeClr val="hlink"/>
                </a:solidFill>
                <a:latin typeface="Open Sans"/>
                <a:ea typeface="Open Sans"/>
                <a:cs typeface="Open Sans"/>
                <a:sym typeface="Open Sans"/>
                <a:hlinkClick r:id="rId4"/>
              </a:rPr>
              <a:t>www.ShiftYourPension.ca</a:t>
            </a:r>
            <a:endParaRPr b="1" i="0" sz="3300" u="none" cap="none" strike="noStrike">
              <a:solidFill>
                <a:srgbClr val="888888"/>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3300"/>
              <a:buFont typeface="Arial"/>
              <a:buNone/>
            </a:pPr>
            <a:r>
              <a:t/>
            </a:r>
            <a:endParaRPr b="1" i="0" sz="3300" u="none" cap="none" strike="noStrike">
              <a:solidFill>
                <a:srgbClr val="888888"/>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5"/>
          <p:cNvSpPr txBox="1"/>
          <p:nvPr>
            <p:ph type="title"/>
          </p:nvPr>
        </p:nvSpPr>
        <p:spPr>
          <a:xfrm>
            <a:off x="457200" y="1739506"/>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4400"/>
              <a:buFont typeface="Arial"/>
              <a:buNone/>
            </a:pPr>
            <a:r>
              <a:rPr lang="en-CA"/>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_pptDeck_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2016-07-29T14:20:39Z</dcterms:created>
  <dc:creator>Sheree Stephenson</dc:creator>
</cp:coreProperties>
</file>