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Roboto"/>
      <p:regular r:id="rId37"/>
      <p:bold r:id="rId38"/>
      <p:italic r:id="rId39"/>
      <p:boldItalic r:id="rId40"/>
    </p:embeddedFont>
    <p:embeddedFont>
      <p:font typeface="Syncopate"/>
      <p:regular r:id="rId41"/>
      <p:bold r:id="rId42"/>
    </p:embeddedFont>
    <p:embeddedFont>
      <p:font typeface="Merriweather"/>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Italic.fntdata"/><Relationship Id="rId20" Type="http://schemas.openxmlformats.org/officeDocument/2006/relationships/slide" Target="slides/slide15.xml"/><Relationship Id="rId42" Type="http://schemas.openxmlformats.org/officeDocument/2006/relationships/font" Target="fonts/Syncopate-bold.fntdata"/><Relationship Id="rId41" Type="http://schemas.openxmlformats.org/officeDocument/2006/relationships/font" Target="fonts/Syncopate-regular.fntdata"/><Relationship Id="rId22" Type="http://schemas.openxmlformats.org/officeDocument/2006/relationships/slide" Target="slides/slide17.xml"/><Relationship Id="rId44" Type="http://schemas.openxmlformats.org/officeDocument/2006/relationships/font" Target="fonts/Merriweather-bold.fntdata"/><Relationship Id="rId21" Type="http://schemas.openxmlformats.org/officeDocument/2006/relationships/slide" Target="slides/slide16.xml"/><Relationship Id="rId43" Type="http://schemas.openxmlformats.org/officeDocument/2006/relationships/font" Target="fonts/Merriweather-regular.fntdata"/><Relationship Id="rId24" Type="http://schemas.openxmlformats.org/officeDocument/2006/relationships/slide" Target="slides/slide19.xml"/><Relationship Id="rId46" Type="http://schemas.openxmlformats.org/officeDocument/2006/relationships/font" Target="fonts/Merriweather-boldItalic.fntdata"/><Relationship Id="rId23" Type="http://schemas.openxmlformats.org/officeDocument/2006/relationships/slide" Target="slides/slide18.xml"/><Relationship Id="rId45" Type="http://schemas.openxmlformats.org/officeDocument/2006/relationships/font" Target="fonts/Merriweather-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oboto-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Roboto-italic.fntdata"/><Relationship Id="rId16" Type="http://schemas.openxmlformats.org/officeDocument/2006/relationships/slide" Target="slides/slide11.xml"/><Relationship Id="rId38" Type="http://schemas.openxmlformats.org/officeDocument/2006/relationships/font" Target="fonts/Roboto-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a411ebe166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a411ebe166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 making a few cases here, why and how this will work and why and how this is perhaps the best campaign to put your efforts into right now.</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a411ebe166_0_9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a411ebe166_0_9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a411ebe16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a411ebe16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http://productiongap.org/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a4575c2aea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a4575c2aea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Depleted - different companies handle these, sometimes they are worth processing if prices are high</a:t>
            </a:r>
            <a:endParaRPr/>
          </a:p>
          <a:p>
            <a:pPr indent="0" lvl="0" marL="0" rtl="0" algn="l">
              <a:spcBef>
                <a:spcPts val="0"/>
              </a:spcBef>
              <a:spcAft>
                <a:spcPts val="0"/>
              </a:spcAft>
              <a:buNone/>
            </a:pPr>
            <a:r>
              <a:rPr lang="en"/>
              <a:t>Developed Reserves - We probably can’t stop these, we may even need them to keep people from suffering</a:t>
            </a:r>
            <a:endParaRPr/>
          </a:p>
          <a:p>
            <a:pPr indent="0" lvl="0" marL="0" rtl="0" algn="l">
              <a:spcBef>
                <a:spcPts val="0"/>
              </a:spcBef>
              <a:spcAft>
                <a:spcPts val="0"/>
              </a:spcAft>
              <a:buNone/>
            </a:pPr>
            <a:r>
              <a:rPr lang="en"/>
              <a:t>Proven Reserves - These are the ones we need to prevent from being developed AND the ones oil companies will fight hardest to develop</a:t>
            </a:r>
            <a:endParaRPr/>
          </a:p>
          <a:p>
            <a:pPr indent="0" lvl="0" marL="0" rtl="0" algn="l">
              <a:spcBef>
                <a:spcPts val="0"/>
              </a:spcBef>
              <a:spcAft>
                <a:spcPts val="0"/>
              </a:spcAft>
              <a:buNone/>
            </a:pPr>
            <a:r>
              <a:rPr lang="en"/>
              <a:t>Potential Reserves - These also have to be stopped, but may not fight as hard since they aren’t assets in the same way, but they are kind of assets and companies will likely fight for them if they have bought the rights etc.</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a411ebe166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a411ebe166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a411ebe166_0_9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a411ebe166_0_9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Physically blocking oil expansion is awesome, but it’s not for everyone.  In a way, this is a kind of support we can provide for lend protectors, by cutting off the funding of the companies they are fighting.</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a411ebe166_0_9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a411ebe166_0_9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Intensity is because it takes a lot of energy to get the oil out of the sand and that is often provided by natural gas.  Sometimes they burn more units of energy than they get out of the process!!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is from and EDF report from 2017!  And the news was pretty bad again this year, times of ‘assets’ written off in the tar sands as too expensive to produce!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a411ebe166_0_9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a411ebe166_0_9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a411ebe166_0_9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a411ebe166_0_9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a411ebe166_0_10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a411ebe166_0_10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 SCREEN: Compare total assets and things look even worse for Canadian banks.   (TALK ABOUT LIBERAL POLICY HERE and TMX.  There are no Votes for Liberals in Alberta)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a411ebe166_0_10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a411ebe166_0_10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Horrifically bad</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a4575c2ae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a4575c2a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a411ebe166_0_1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a411ebe166_0_1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a411ebe166_0_10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a411ebe166_0_10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the hardest part of the campaign.  And part of why we have encouraged people to threaten to move on a future date in the hopes of getting one the big 5 to clean up their policies, rather than actually getting people to start moving their money like some similar campaigns in the past.  Getting a policy change out of big five is also a bigger impact.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 way this is both the problem and the reason this is o important, if one switches, you have a real competition, but they all want to be the same, so if one switches, they probably all will.</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a4575c2ae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a4575c2ae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666666"/>
                </a:solidFill>
                <a:latin typeface="Roboto"/>
                <a:ea typeface="Roboto"/>
                <a:cs typeface="Roboto"/>
                <a:sym typeface="Roboto"/>
              </a:rPr>
              <a:t>HSBC gets a significantly better score in the reports, but still has more money in fossil fuels than CIBC does.</a:t>
            </a:r>
            <a:endParaRPr sz="1300">
              <a:solidFill>
                <a:srgbClr val="666666"/>
              </a:solidFill>
              <a:latin typeface="Roboto"/>
              <a:ea typeface="Roboto"/>
              <a:cs typeface="Roboto"/>
              <a:sym typeface="Roboto"/>
            </a:endParaRPr>
          </a:p>
          <a:p>
            <a:pPr indent="0" lvl="0" marL="0" rtl="0" algn="l">
              <a:lnSpc>
                <a:spcPct val="115000"/>
              </a:lnSpc>
              <a:spcBef>
                <a:spcPts val="1600"/>
              </a:spcBef>
              <a:spcAft>
                <a:spcPts val="0"/>
              </a:spcAft>
              <a:buClr>
                <a:schemeClr val="dk1"/>
              </a:buClr>
              <a:buSzPts val="1100"/>
              <a:buFont typeface="Arial"/>
              <a:buNone/>
            </a:pPr>
            <a:r>
              <a:rPr lang="en" sz="1300">
                <a:solidFill>
                  <a:srgbClr val="666666"/>
                </a:solidFill>
                <a:latin typeface="Roboto"/>
                <a:ea typeface="Roboto"/>
                <a:cs typeface="Roboto"/>
                <a:sym typeface="Roboto"/>
              </a:rPr>
              <a:t>National Bank (signed the UN Declaration, otherwise not way better, for example they were one of many underwriters for TMX in 2017 for example)</a:t>
            </a:r>
            <a:endParaRPr sz="1300">
              <a:solidFill>
                <a:srgbClr val="666666"/>
              </a:solidFill>
              <a:latin typeface="Roboto"/>
              <a:ea typeface="Roboto"/>
              <a:cs typeface="Roboto"/>
              <a:sym typeface="Roboto"/>
            </a:endParaRPr>
          </a:p>
          <a:p>
            <a:pPr indent="0" lvl="0" marL="0" rtl="0" algn="l">
              <a:lnSpc>
                <a:spcPct val="115000"/>
              </a:lnSpc>
              <a:spcBef>
                <a:spcPts val="1600"/>
              </a:spcBef>
              <a:spcAft>
                <a:spcPts val="0"/>
              </a:spcAft>
              <a:buClr>
                <a:schemeClr val="dk1"/>
              </a:buClr>
              <a:buSzPts val="1100"/>
              <a:buFont typeface="Arial"/>
              <a:buNone/>
            </a:pPr>
            <a:r>
              <a:rPr lang="en" sz="1300">
                <a:solidFill>
                  <a:srgbClr val="666666"/>
                </a:solidFill>
                <a:latin typeface="Roboto"/>
                <a:ea typeface="Roboto"/>
                <a:cs typeface="Roboto"/>
                <a:sym typeface="Roboto"/>
              </a:rPr>
              <a:t>Desjardins (a mega credit union, but honestly not great, they have pipeline loans, it was a major campaign to get them to divest even their ethical funds...)</a:t>
            </a:r>
            <a:endParaRPr sz="1300">
              <a:solidFill>
                <a:srgbClr val="666666"/>
              </a:solidFill>
              <a:latin typeface="Roboto"/>
              <a:ea typeface="Roboto"/>
              <a:cs typeface="Roboto"/>
              <a:sym typeface="Roboto"/>
            </a:endParaRPr>
          </a:p>
          <a:p>
            <a:pPr indent="0" lvl="0" marL="0" rtl="0" algn="l">
              <a:spcBef>
                <a:spcPts val="160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a4575c2ae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a4575c2ae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50">
                <a:solidFill>
                  <a:srgbClr val="192930"/>
                </a:solidFill>
                <a:highlight>
                  <a:srgbClr val="FFFFFF"/>
                </a:highlight>
              </a:rPr>
              <a:t>DUCA Financial</a:t>
            </a:r>
            <a:r>
              <a:rPr lang="en" sz="1350">
                <a:solidFill>
                  <a:srgbClr val="192930"/>
                </a:solidFill>
                <a:highlight>
                  <a:srgbClr val="FFFFFF"/>
                </a:highlight>
              </a:rPr>
              <a:t> has ensured us in writing that they don’t have any loans funding fossil fuel expansion — although they couldn’t guarantee that they didn’t have small business loans for oil and gas services companies.</a:t>
            </a:r>
            <a:endParaRPr sz="1350">
              <a:solidFill>
                <a:srgbClr val="192930"/>
              </a:solidFill>
              <a:highlight>
                <a:srgbClr val="FFFFFF"/>
              </a:highlight>
            </a:endParaRPr>
          </a:p>
          <a:p>
            <a:pPr indent="0" lvl="0" marL="0" rtl="0" algn="l">
              <a:lnSpc>
                <a:spcPct val="115000"/>
              </a:lnSpc>
              <a:spcBef>
                <a:spcPts val="2400"/>
              </a:spcBef>
              <a:spcAft>
                <a:spcPts val="0"/>
              </a:spcAft>
              <a:buClr>
                <a:schemeClr val="dk1"/>
              </a:buClr>
              <a:buSzPts val="1100"/>
              <a:buFont typeface="Arial"/>
              <a:buNone/>
            </a:pPr>
            <a:r>
              <a:rPr b="1" lang="en" sz="1350">
                <a:solidFill>
                  <a:srgbClr val="192930"/>
                </a:solidFill>
                <a:highlight>
                  <a:srgbClr val="FFFFFF"/>
                </a:highlight>
              </a:rPr>
              <a:t>Kindred </a:t>
            </a:r>
            <a:r>
              <a:rPr lang="en" sz="1350">
                <a:solidFill>
                  <a:srgbClr val="192930"/>
                </a:solidFill>
                <a:highlight>
                  <a:srgbClr val="FFFFFF"/>
                </a:highlight>
              </a:rPr>
              <a:t>is a small Christian credit union in Kitchener that really seems to put ethics first.  They are more focused on divestment from weapons companies — but that’s not a bad thing!</a:t>
            </a:r>
            <a:endParaRPr sz="1350">
              <a:solidFill>
                <a:srgbClr val="192930"/>
              </a:solidFill>
              <a:highlight>
                <a:srgbClr val="FFFFFF"/>
              </a:highlight>
            </a:endParaRPr>
          </a:p>
          <a:p>
            <a:pPr indent="0" lvl="0" marL="0" rtl="0" algn="l">
              <a:lnSpc>
                <a:spcPct val="115000"/>
              </a:lnSpc>
              <a:spcBef>
                <a:spcPts val="2400"/>
              </a:spcBef>
              <a:spcAft>
                <a:spcPts val="0"/>
              </a:spcAft>
              <a:buClr>
                <a:schemeClr val="dk1"/>
              </a:buClr>
              <a:buSzPts val="1100"/>
              <a:buFont typeface="Arial"/>
              <a:buNone/>
            </a:pPr>
            <a:r>
              <a:rPr b="1" lang="en" sz="1350">
                <a:solidFill>
                  <a:srgbClr val="192930"/>
                </a:solidFill>
                <a:highlight>
                  <a:srgbClr val="FFFFFF"/>
                </a:highlight>
              </a:rPr>
              <a:t>Alterna</a:t>
            </a:r>
            <a:r>
              <a:rPr lang="en" sz="1350">
                <a:solidFill>
                  <a:srgbClr val="192930"/>
                </a:solidFill>
                <a:highlight>
                  <a:srgbClr val="FFFFFF"/>
                </a:highlight>
              </a:rPr>
              <a:t> has confirmed to us that they do not have any commercial loans to the fossil fuel industry and we are waiting to hear back about their policies regarding future loans.</a:t>
            </a:r>
            <a:endParaRPr sz="1350">
              <a:solidFill>
                <a:srgbClr val="192930"/>
              </a:solidFill>
              <a:highlight>
                <a:srgbClr val="FFFFFF"/>
              </a:highlight>
            </a:endParaRPr>
          </a:p>
          <a:p>
            <a:pPr indent="0" lvl="0" marL="0" rtl="0" algn="l">
              <a:spcBef>
                <a:spcPts val="240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a411ebe166_0_10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a411ebe166_0_10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Ask Chat if anyone is already with a credit union.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a411ebe166_0_10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a411ebe166_0_10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a4575c2aea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a4575c2aea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a6086f83d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a6086f83d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a4575c2aea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a4575c2ae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Put link in chat.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a4575c2aea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a4575c2aea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a411ebe166_0_10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a411ebe166_0_10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a4575c2aea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a4575c2ae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Activists forget this</a:t>
            </a:r>
            <a:endParaRPr/>
          </a:p>
          <a:p>
            <a:pPr indent="0" lvl="0" marL="0" rtl="0" algn="l">
              <a:spcBef>
                <a:spcPts val="0"/>
              </a:spcBef>
              <a:spcAft>
                <a:spcPts val="0"/>
              </a:spcAft>
              <a:buNone/>
            </a:pPr>
            <a:r>
              <a:rPr lang="en"/>
              <a:t>Talk about Kent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a4575c2aea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a4575c2aea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300">
                <a:solidFill>
                  <a:srgbClr val="666666"/>
                </a:solidFill>
                <a:latin typeface="Roboto"/>
                <a:ea typeface="Roboto"/>
                <a:cs typeface="Roboto"/>
                <a:sym typeface="Roboto"/>
              </a:rPr>
              <a:t> -- they don’t care what protestors or credit unions do, we are too small -- but imagine if one of the big 5 decided to actually clean up their act and put money into marketing that decision and making it easy for people to switch!  Now that would scare they other banks!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a4575c2ae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a4575c2ae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a4575c2aea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a4575c2aea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a4575c2aea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a4575c2aea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9f89a7afb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9f89a7afb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than half the people who have signed up are people I know either friends and family or people I have developed a relationship with through climate activism.  They sign up because they know me and they know I wouldn’t care about this if it weren’t important.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a6086f83d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a6086f83d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BankSwitch </a:t>
            </a:r>
            <a:endParaRPr/>
          </a:p>
          <a:p>
            <a:pPr indent="0" lvl="0" marL="0" rtl="0" algn="l">
              <a:spcBef>
                <a:spcPts val="0"/>
              </a:spcBef>
              <a:spcAft>
                <a:spcPts val="0"/>
              </a:spcAft>
              <a:buNone/>
            </a:pPr>
            <a:r>
              <a:rPr lang="en"/>
              <a:t>Workshop</a:t>
            </a:r>
            <a:endParaRPr/>
          </a:p>
        </p:txBody>
      </p:sp>
      <p:sp>
        <p:nvSpPr>
          <p:cNvPr id="65" name="Google Shape;65;p13"/>
          <p:cNvSpPr txBox="1"/>
          <p:nvPr>
            <p:ph idx="1" type="subTitle"/>
          </p:nvPr>
        </p:nvSpPr>
        <p:spPr>
          <a:xfrm>
            <a:off x="311700" y="1878560"/>
            <a:ext cx="4242600" cy="73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Big 5 Canadian Banks </a:t>
            </a:r>
            <a:endParaRPr/>
          </a:p>
          <a:p>
            <a:pPr indent="0" lvl="0" marL="0" rtl="0" algn="l">
              <a:spcBef>
                <a:spcPts val="0"/>
              </a:spcBef>
              <a:spcAft>
                <a:spcPts val="0"/>
              </a:spcAft>
              <a:buNone/>
            </a:pPr>
            <a:r>
              <a:rPr lang="en"/>
              <a:t>and the Tar Sands</a:t>
            </a:r>
            <a:endParaRPr/>
          </a:p>
        </p:txBody>
      </p:sp>
      <p:pic>
        <p:nvPicPr>
          <p:cNvPr id="66" name="Google Shape;66;p13"/>
          <p:cNvPicPr preferRelativeResize="0"/>
          <p:nvPr/>
        </p:nvPicPr>
        <p:blipFill>
          <a:blip r:embed="rId3">
            <a:alphaModFix/>
          </a:blip>
          <a:stretch>
            <a:fillRect/>
          </a:stretch>
        </p:blipFill>
        <p:spPr>
          <a:xfrm>
            <a:off x="3036900" y="1520450"/>
            <a:ext cx="5656375" cy="3196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type="title"/>
          </p:nvPr>
        </p:nvSpPr>
        <p:spPr>
          <a:xfrm>
            <a:off x="311700" y="166625"/>
            <a:ext cx="8520600" cy="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Workshop </a:t>
            </a:r>
            <a:endParaRPr/>
          </a:p>
          <a:p>
            <a:pPr indent="0" lvl="0" marL="0" rtl="0" algn="l">
              <a:spcBef>
                <a:spcPts val="0"/>
              </a:spcBef>
              <a:spcAft>
                <a:spcPts val="0"/>
              </a:spcAft>
              <a:buNone/>
            </a:pPr>
            <a:r>
              <a:rPr lang="en"/>
              <a:t>Overview</a:t>
            </a:r>
            <a:endParaRPr/>
          </a:p>
        </p:txBody>
      </p:sp>
      <p:sp>
        <p:nvSpPr>
          <p:cNvPr id="72" name="Google Shape;72;p14"/>
          <p:cNvSpPr txBox="1"/>
          <p:nvPr>
            <p:ph idx="1" type="body"/>
          </p:nvPr>
        </p:nvSpPr>
        <p:spPr>
          <a:xfrm>
            <a:off x="384950" y="1471200"/>
            <a:ext cx="3732000" cy="33540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sz="1800"/>
              <a:t>PART 1: CONTEXT</a:t>
            </a:r>
            <a:endParaRPr b="1" sz="1800"/>
          </a:p>
          <a:p>
            <a:pPr indent="0" lvl="0" marL="0" rtl="0" algn="l">
              <a:spcBef>
                <a:spcPts val="1600"/>
              </a:spcBef>
              <a:spcAft>
                <a:spcPts val="0"/>
              </a:spcAft>
              <a:buNone/>
            </a:pPr>
            <a:r>
              <a:t/>
            </a:r>
            <a:endParaRPr sz="1800"/>
          </a:p>
          <a:p>
            <a:pPr indent="0" lvl="0" marL="0" rtl="0" algn="l">
              <a:spcBef>
                <a:spcPts val="1600"/>
              </a:spcBef>
              <a:spcAft>
                <a:spcPts val="0"/>
              </a:spcAft>
              <a:buNone/>
            </a:pPr>
            <a:r>
              <a:rPr b="1" lang="en" sz="1800"/>
              <a:t>	PART 2: BANKSWITCH</a:t>
            </a:r>
            <a:endParaRPr b="1" sz="1800"/>
          </a:p>
          <a:p>
            <a:pPr indent="0" lvl="0" marL="0" rtl="0" algn="l">
              <a:spcBef>
                <a:spcPts val="1600"/>
              </a:spcBef>
              <a:spcAft>
                <a:spcPts val="0"/>
              </a:spcAft>
              <a:buNone/>
            </a:pPr>
            <a:r>
              <a:rPr lang="en" sz="1800"/>
              <a:t>	</a:t>
            </a:r>
            <a:endParaRPr sz="1800"/>
          </a:p>
          <a:p>
            <a:pPr indent="457200" lvl="0" marL="0" rtl="0" algn="l">
              <a:spcBef>
                <a:spcPts val="1600"/>
              </a:spcBef>
              <a:spcAft>
                <a:spcPts val="0"/>
              </a:spcAft>
              <a:buNone/>
            </a:pPr>
            <a:r>
              <a:rPr b="1" lang="en" sz="1800"/>
              <a:t>PART 3: Q and A</a:t>
            </a:r>
            <a:endParaRPr b="1" sz="1800"/>
          </a:p>
          <a:p>
            <a:pPr indent="0" lvl="0" marL="0" rtl="0" algn="l">
              <a:spcBef>
                <a:spcPts val="1600"/>
              </a:spcBef>
              <a:spcAft>
                <a:spcPts val="1600"/>
              </a:spcAft>
              <a:buNone/>
            </a:pPr>
            <a:r>
              <a:t/>
            </a:r>
            <a:endParaRPr sz="1800"/>
          </a:p>
        </p:txBody>
      </p:sp>
      <p:sp>
        <p:nvSpPr>
          <p:cNvPr id="73" name="Google Shape;73;p14"/>
          <p:cNvSpPr txBox="1"/>
          <p:nvPr/>
        </p:nvSpPr>
        <p:spPr>
          <a:xfrm>
            <a:off x="4298725" y="1471200"/>
            <a:ext cx="4149000" cy="934800"/>
          </a:xfrm>
          <a:prstGeom prst="rect">
            <a:avLst/>
          </a:prstGeom>
          <a:noFill/>
          <a:ln>
            <a:noFill/>
          </a:ln>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Clr>
                <a:schemeClr val="dk2"/>
              </a:buClr>
              <a:buSzPts val="1500"/>
              <a:buFont typeface="Roboto"/>
              <a:buChar char="●"/>
            </a:pPr>
            <a:r>
              <a:rPr lang="en" sz="1500">
                <a:solidFill>
                  <a:schemeClr val="dk2"/>
                </a:solidFill>
                <a:latin typeface="Roboto"/>
                <a:ea typeface="Roboto"/>
                <a:cs typeface="Roboto"/>
                <a:sym typeface="Roboto"/>
              </a:rPr>
              <a:t>Fossil Fuel</a:t>
            </a:r>
            <a:r>
              <a:rPr lang="en" sz="1500">
                <a:solidFill>
                  <a:schemeClr val="dk2"/>
                </a:solidFill>
                <a:latin typeface="Roboto"/>
                <a:ea typeface="Roboto"/>
                <a:cs typeface="Roboto"/>
                <a:sym typeface="Roboto"/>
              </a:rPr>
              <a:t> Production and Expansion</a:t>
            </a:r>
            <a:endParaRPr sz="1500">
              <a:solidFill>
                <a:schemeClr val="dk2"/>
              </a:solidFill>
              <a:latin typeface="Roboto"/>
              <a:ea typeface="Roboto"/>
              <a:cs typeface="Roboto"/>
              <a:sym typeface="Roboto"/>
            </a:endParaRPr>
          </a:p>
          <a:p>
            <a:pPr indent="-323850" lvl="0" marL="457200" rtl="0" algn="l">
              <a:lnSpc>
                <a:spcPct val="100000"/>
              </a:lnSpc>
              <a:spcBef>
                <a:spcPts val="0"/>
              </a:spcBef>
              <a:spcAft>
                <a:spcPts val="0"/>
              </a:spcAft>
              <a:buClr>
                <a:schemeClr val="dk2"/>
              </a:buClr>
              <a:buSzPts val="1500"/>
              <a:buFont typeface="Roboto"/>
              <a:buChar char="●"/>
            </a:pPr>
            <a:r>
              <a:rPr lang="en" sz="1500">
                <a:solidFill>
                  <a:schemeClr val="dk2"/>
                </a:solidFill>
                <a:latin typeface="Roboto"/>
                <a:ea typeface="Roboto"/>
                <a:cs typeface="Roboto"/>
                <a:sym typeface="Roboto"/>
              </a:rPr>
              <a:t>The Big 5’s Fossil Fuel Funding</a:t>
            </a:r>
            <a:endParaRPr sz="1500">
              <a:solidFill>
                <a:schemeClr val="dk2"/>
              </a:solidFill>
              <a:latin typeface="Roboto"/>
              <a:ea typeface="Roboto"/>
              <a:cs typeface="Roboto"/>
              <a:sym typeface="Roboto"/>
            </a:endParaRPr>
          </a:p>
          <a:p>
            <a:pPr indent="-323850" lvl="0" marL="457200" rtl="0" algn="l">
              <a:lnSpc>
                <a:spcPct val="100000"/>
              </a:lnSpc>
              <a:spcBef>
                <a:spcPts val="0"/>
              </a:spcBef>
              <a:spcAft>
                <a:spcPts val="0"/>
              </a:spcAft>
              <a:buClr>
                <a:schemeClr val="dk2"/>
              </a:buClr>
              <a:buSzPts val="1500"/>
              <a:buFont typeface="Roboto"/>
              <a:buChar char="●"/>
            </a:pPr>
            <a:r>
              <a:rPr lang="en" sz="1500">
                <a:solidFill>
                  <a:schemeClr val="dk2"/>
                </a:solidFill>
                <a:latin typeface="Roboto"/>
                <a:ea typeface="Roboto"/>
                <a:cs typeface="Roboto"/>
                <a:sym typeface="Roboto"/>
              </a:rPr>
              <a:t>Existing Alternatives</a:t>
            </a:r>
            <a:endParaRPr sz="1500">
              <a:solidFill>
                <a:schemeClr val="dk2"/>
              </a:solidFill>
              <a:latin typeface="Roboto"/>
              <a:ea typeface="Roboto"/>
              <a:cs typeface="Roboto"/>
              <a:sym typeface="Roboto"/>
            </a:endParaRPr>
          </a:p>
          <a:p>
            <a:pPr indent="0" lvl="0" marL="0" rtl="0" algn="l">
              <a:lnSpc>
                <a:spcPct val="100000"/>
              </a:lnSpc>
              <a:spcBef>
                <a:spcPts val="1600"/>
              </a:spcBef>
              <a:spcAft>
                <a:spcPts val="1600"/>
              </a:spcAft>
              <a:buNone/>
            </a:pPr>
            <a:r>
              <a:t/>
            </a:r>
            <a:endParaRPr sz="1500">
              <a:solidFill>
                <a:schemeClr val="dk2"/>
              </a:solidFill>
              <a:latin typeface="Roboto"/>
              <a:ea typeface="Roboto"/>
              <a:cs typeface="Roboto"/>
              <a:sym typeface="Roboto"/>
            </a:endParaRPr>
          </a:p>
        </p:txBody>
      </p:sp>
      <p:sp>
        <p:nvSpPr>
          <p:cNvPr id="74" name="Google Shape;74;p14"/>
          <p:cNvSpPr txBox="1"/>
          <p:nvPr/>
        </p:nvSpPr>
        <p:spPr>
          <a:xfrm>
            <a:off x="4320100" y="2523625"/>
            <a:ext cx="4159800" cy="7380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dk2"/>
              </a:buClr>
              <a:buSzPts val="1500"/>
              <a:buFont typeface="Roboto"/>
              <a:buChar char="●"/>
            </a:pPr>
            <a:r>
              <a:rPr lang="en" sz="1500">
                <a:solidFill>
                  <a:schemeClr val="dk2"/>
                </a:solidFill>
                <a:latin typeface="Roboto"/>
                <a:ea typeface="Roboto"/>
                <a:cs typeface="Roboto"/>
                <a:sym typeface="Roboto"/>
              </a:rPr>
              <a:t>Our Plan</a:t>
            </a:r>
            <a:endParaRPr sz="1500">
              <a:solidFill>
                <a:schemeClr val="dk2"/>
              </a:solidFill>
              <a:latin typeface="Roboto"/>
              <a:ea typeface="Roboto"/>
              <a:cs typeface="Roboto"/>
              <a:sym typeface="Roboto"/>
            </a:endParaRPr>
          </a:p>
          <a:p>
            <a:pPr indent="-323850" lvl="0" marL="457200" rtl="0" algn="l">
              <a:spcBef>
                <a:spcPts val="0"/>
              </a:spcBef>
              <a:spcAft>
                <a:spcPts val="0"/>
              </a:spcAft>
              <a:buClr>
                <a:schemeClr val="dk2"/>
              </a:buClr>
              <a:buSzPts val="1500"/>
              <a:buFont typeface="Roboto"/>
              <a:buChar char="●"/>
            </a:pPr>
            <a:r>
              <a:rPr lang="en" sz="1500">
                <a:solidFill>
                  <a:schemeClr val="dk2"/>
                </a:solidFill>
                <a:latin typeface="Roboto"/>
                <a:ea typeface="Roboto"/>
                <a:cs typeface="Roboto"/>
                <a:sym typeface="Roboto"/>
              </a:rPr>
              <a:t>Why we designed it this way</a:t>
            </a:r>
            <a:endParaRPr sz="1500">
              <a:solidFill>
                <a:schemeClr val="dk2"/>
              </a:solidFill>
              <a:latin typeface="Roboto"/>
              <a:ea typeface="Roboto"/>
              <a:cs typeface="Roboto"/>
              <a:sym typeface="Roboto"/>
            </a:endParaRPr>
          </a:p>
          <a:p>
            <a:pPr indent="-323850" lvl="0" marL="457200" rtl="0" algn="l">
              <a:spcBef>
                <a:spcPts val="0"/>
              </a:spcBef>
              <a:spcAft>
                <a:spcPts val="0"/>
              </a:spcAft>
              <a:buClr>
                <a:schemeClr val="dk2"/>
              </a:buClr>
              <a:buSzPts val="1500"/>
              <a:buFont typeface="Roboto"/>
              <a:buChar char="●"/>
            </a:pPr>
            <a:r>
              <a:rPr lang="en" sz="1500">
                <a:solidFill>
                  <a:schemeClr val="dk2"/>
                </a:solidFill>
                <a:latin typeface="Roboto"/>
                <a:ea typeface="Roboto"/>
                <a:cs typeface="Roboto"/>
                <a:sym typeface="Roboto"/>
              </a:rPr>
              <a:t>What you can do</a:t>
            </a:r>
            <a:endParaRPr sz="1500">
              <a:solidFill>
                <a:schemeClr val="dk2"/>
              </a:solidFill>
              <a:latin typeface="Roboto"/>
              <a:ea typeface="Roboto"/>
              <a:cs typeface="Roboto"/>
              <a:sym typeface="Roboto"/>
            </a:endParaRPr>
          </a:p>
          <a:p>
            <a:pPr indent="0" lvl="0" marL="457200" rtl="0" algn="l">
              <a:spcBef>
                <a:spcPts val="1600"/>
              </a:spcBef>
              <a:spcAft>
                <a:spcPts val="0"/>
              </a:spcAft>
              <a:buNone/>
            </a:pPr>
            <a:r>
              <a:t/>
            </a:r>
            <a:endParaRPr>
              <a:latin typeface="Roboto"/>
              <a:ea typeface="Roboto"/>
              <a:cs typeface="Roboto"/>
              <a:sym typeface="Roboto"/>
            </a:endParaRPr>
          </a:p>
        </p:txBody>
      </p:sp>
      <p:sp>
        <p:nvSpPr>
          <p:cNvPr id="75" name="Google Shape;75;p14"/>
          <p:cNvSpPr txBox="1"/>
          <p:nvPr/>
        </p:nvSpPr>
        <p:spPr>
          <a:xfrm>
            <a:off x="4459125" y="3625050"/>
            <a:ext cx="3379200" cy="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latin typeface="Roboto"/>
                <a:ea typeface="Roboto"/>
                <a:cs typeface="Roboto"/>
                <a:sym typeface="Roboto"/>
              </a:rPr>
              <a:t>Thoughts?  Ideas?  Questions?  </a:t>
            </a:r>
            <a:endParaRPr i="1">
              <a:latin typeface="Roboto"/>
              <a:ea typeface="Roboto"/>
              <a:cs typeface="Roboto"/>
              <a:sym typeface="Roboto"/>
            </a:endParaRPr>
          </a:p>
          <a:p>
            <a:pPr indent="0" lvl="0" marL="0" rtl="0" algn="l">
              <a:spcBef>
                <a:spcPts val="0"/>
              </a:spcBef>
              <a:spcAft>
                <a:spcPts val="0"/>
              </a:spcAft>
              <a:buNone/>
            </a:pPr>
            <a:r>
              <a:rPr i="1" lang="en">
                <a:latin typeface="Roboto"/>
                <a:ea typeface="Roboto"/>
                <a:cs typeface="Roboto"/>
                <a:sym typeface="Roboto"/>
              </a:rPr>
              <a:t>Let’s brainstorm!</a:t>
            </a:r>
            <a:endParaRPr i="1">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ph type="title"/>
          </p:nvPr>
        </p:nvSpPr>
        <p:spPr>
          <a:xfrm>
            <a:off x="322375" y="539725"/>
            <a:ext cx="46713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CONTEXT:</a:t>
            </a:r>
            <a:endParaRPr sz="3200"/>
          </a:p>
          <a:p>
            <a:pPr indent="0" lvl="0" marL="0" rtl="0" algn="l">
              <a:spcBef>
                <a:spcPts val="0"/>
              </a:spcBef>
              <a:spcAft>
                <a:spcPts val="0"/>
              </a:spcAft>
              <a:buNone/>
            </a:pPr>
            <a:r>
              <a:rPr lang="en" sz="3200"/>
              <a:t>Fossil Fuel Production and Expansion</a:t>
            </a:r>
            <a:endParaRPr sz="3200"/>
          </a:p>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6"/>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Production Gap</a:t>
            </a:r>
            <a:endParaRPr/>
          </a:p>
        </p:txBody>
      </p:sp>
      <p:sp>
        <p:nvSpPr>
          <p:cNvPr id="86" name="Google Shape;86;p16"/>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87" name="Google Shape;87;p16"/>
          <p:cNvPicPr preferRelativeResize="0"/>
          <p:nvPr/>
        </p:nvPicPr>
        <p:blipFill>
          <a:blip r:embed="rId3">
            <a:alphaModFix/>
          </a:blip>
          <a:stretch>
            <a:fillRect/>
          </a:stretch>
        </p:blipFill>
        <p:spPr>
          <a:xfrm>
            <a:off x="4942578" y="0"/>
            <a:ext cx="4013143"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 Main Types of Fossil Fuel Reserves</a:t>
            </a:r>
            <a:endParaRPr/>
          </a:p>
        </p:txBody>
      </p:sp>
      <p:sp>
        <p:nvSpPr>
          <p:cNvPr id="93" name="Google Shape;93;p17"/>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2000"/>
              <a:t>(Depleted Reserves)</a:t>
            </a:r>
            <a:endParaRPr i="1" sz="2000"/>
          </a:p>
          <a:p>
            <a:pPr indent="0" lvl="0" marL="0" rtl="0" algn="l">
              <a:spcBef>
                <a:spcPts val="1600"/>
              </a:spcBef>
              <a:spcAft>
                <a:spcPts val="0"/>
              </a:spcAft>
              <a:buNone/>
            </a:pPr>
            <a:r>
              <a:rPr lang="en" sz="2000"/>
              <a:t>Developed Reserves</a:t>
            </a:r>
            <a:endParaRPr sz="2000"/>
          </a:p>
          <a:p>
            <a:pPr indent="0" lvl="0" marL="0" rtl="0" algn="l">
              <a:spcBef>
                <a:spcPts val="1600"/>
              </a:spcBef>
              <a:spcAft>
                <a:spcPts val="0"/>
              </a:spcAft>
              <a:buNone/>
            </a:pPr>
            <a:r>
              <a:rPr lang="en" sz="2000"/>
              <a:t>Proven Reserves</a:t>
            </a:r>
            <a:endParaRPr sz="2000"/>
          </a:p>
          <a:p>
            <a:pPr indent="0" lvl="0" marL="0" rtl="0" algn="l">
              <a:spcBef>
                <a:spcPts val="1600"/>
              </a:spcBef>
              <a:spcAft>
                <a:spcPts val="0"/>
              </a:spcAft>
              <a:buNone/>
            </a:pPr>
            <a:r>
              <a:rPr lang="en" sz="2000"/>
              <a:t>Potential Reserves</a:t>
            </a:r>
            <a:endParaRPr sz="2000"/>
          </a:p>
          <a:p>
            <a:pPr indent="0" lvl="0" marL="0" rtl="0" algn="l">
              <a:spcBef>
                <a:spcPts val="1600"/>
              </a:spcBef>
              <a:spcAft>
                <a:spcPts val="1600"/>
              </a:spcAft>
              <a:buNone/>
            </a:pPr>
            <a:r>
              <a:rPr i="1" lang="en" sz="2000"/>
              <a:t>(Unknown Reserves)</a:t>
            </a:r>
            <a:endParaRPr i="1" sz="2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type="title"/>
          </p:nvPr>
        </p:nvSpPr>
        <p:spPr>
          <a:xfrm>
            <a:off x="135775" y="500925"/>
            <a:ext cx="40707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Global Carbon Budget</a:t>
            </a:r>
            <a:endParaRPr/>
          </a:p>
        </p:txBody>
      </p:sp>
      <p:sp>
        <p:nvSpPr>
          <p:cNvPr id="99" name="Google Shape;99;p18"/>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00" name="Google Shape;100;p18"/>
          <p:cNvPicPr preferRelativeResize="0"/>
          <p:nvPr/>
        </p:nvPicPr>
        <p:blipFill>
          <a:blip r:embed="rId3">
            <a:alphaModFix/>
          </a:blip>
          <a:stretch>
            <a:fillRect/>
          </a:stretch>
        </p:blipFill>
        <p:spPr>
          <a:xfrm>
            <a:off x="1417650" y="1308925"/>
            <a:ext cx="7192948" cy="353493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Preventing</a:t>
            </a:r>
            <a:endParaRPr/>
          </a:p>
          <a:p>
            <a:pPr indent="0" lvl="0" marL="0" rtl="0" algn="l">
              <a:spcBef>
                <a:spcPts val="0"/>
              </a:spcBef>
              <a:spcAft>
                <a:spcPts val="0"/>
              </a:spcAft>
              <a:buNone/>
            </a:pPr>
            <a:r>
              <a:rPr lang="en"/>
              <a:t>Fossil </a:t>
            </a:r>
            <a:endParaRPr/>
          </a:p>
          <a:p>
            <a:pPr indent="0" lvl="0" marL="0" rtl="0" algn="l">
              <a:spcBef>
                <a:spcPts val="0"/>
              </a:spcBef>
              <a:spcAft>
                <a:spcPts val="0"/>
              </a:spcAft>
              <a:buNone/>
            </a:pPr>
            <a:r>
              <a:rPr lang="en"/>
              <a:t>Fuel </a:t>
            </a:r>
            <a:endParaRPr/>
          </a:p>
          <a:p>
            <a:pPr indent="0" lvl="0" marL="0" rtl="0" algn="l">
              <a:spcBef>
                <a:spcPts val="0"/>
              </a:spcBef>
              <a:spcAft>
                <a:spcPts val="0"/>
              </a:spcAft>
              <a:buNone/>
            </a:pPr>
            <a:r>
              <a:rPr lang="en"/>
              <a:t>Expansion</a:t>
            </a:r>
            <a:endParaRPr/>
          </a:p>
        </p:txBody>
      </p:sp>
      <p:sp>
        <p:nvSpPr>
          <p:cNvPr id="106" name="Google Shape;106;p19"/>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Divestment campaigns are awesome, but don’t hit balance sheets or operations directly.</a:t>
            </a:r>
            <a:endParaRPr sz="1800"/>
          </a:p>
          <a:p>
            <a:pPr indent="0" lvl="0" marL="0" rtl="0" algn="l">
              <a:spcBef>
                <a:spcPts val="1600"/>
              </a:spcBef>
              <a:spcAft>
                <a:spcPts val="1600"/>
              </a:spcAft>
              <a:buNone/>
            </a:pPr>
            <a:r>
              <a:rPr lang="en" sz="1800"/>
              <a:t>So let’s target the </a:t>
            </a:r>
            <a:r>
              <a:rPr i="1" lang="en" sz="1800"/>
              <a:t>lenders</a:t>
            </a:r>
            <a:r>
              <a:rPr lang="en" sz="1800"/>
              <a:t>!</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11725" y="500925"/>
            <a:ext cx="35058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The oil sands are struggling to find funding.</a:t>
            </a:r>
            <a:endParaRPr sz="2600"/>
          </a:p>
          <a:p>
            <a:pPr indent="0" lvl="0" marL="0" rtl="0" algn="l">
              <a:spcBef>
                <a:spcPts val="0"/>
              </a:spcBef>
              <a:spcAft>
                <a:spcPts val="0"/>
              </a:spcAft>
              <a:buNone/>
            </a:pPr>
            <a:r>
              <a:t/>
            </a:r>
            <a:endParaRPr sz="2600"/>
          </a:p>
          <a:p>
            <a:pPr indent="0" lvl="0" marL="0" rtl="0" algn="l">
              <a:spcBef>
                <a:spcPts val="0"/>
              </a:spcBef>
              <a:spcAft>
                <a:spcPts val="0"/>
              </a:spcAft>
              <a:buNone/>
            </a:pPr>
            <a:r>
              <a:rPr lang="en" sz="2600"/>
              <a:t>Let’s kick them while they’re down.</a:t>
            </a:r>
            <a:endParaRPr sz="2600"/>
          </a:p>
        </p:txBody>
      </p:sp>
      <p:sp>
        <p:nvSpPr>
          <p:cNvPr id="112" name="Google Shape;112;p20"/>
          <p:cNvSpPr txBox="1"/>
          <p:nvPr>
            <p:ph idx="1" type="body"/>
          </p:nvPr>
        </p:nvSpPr>
        <p:spPr>
          <a:xfrm>
            <a:off x="4511450" y="500925"/>
            <a:ext cx="43650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Prices are low and costs are high!</a:t>
            </a:r>
            <a:endParaRPr sz="1600"/>
          </a:p>
          <a:p>
            <a:pPr indent="0" lvl="0" marL="0" rtl="0" algn="l">
              <a:spcBef>
                <a:spcPts val="1600"/>
              </a:spcBef>
              <a:spcAft>
                <a:spcPts val="0"/>
              </a:spcAft>
              <a:buNone/>
            </a:pPr>
            <a:r>
              <a:rPr lang="en" sz="1600"/>
              <a:t>Tar Sands have very high CO2 intensity</a:t>
            </a:r>
            <a:endParaRPr sz="1600"/>
          </a:p>
          <a:p>
            <a:pPr indent="0" lvl="0" marL="0" rtl="0" algn="l">
              <a:spcBef>
                <a:spcPts val="1600"/>
              </a:spcBef>
              <a:spcAft>
                <a:spcPts val="1600"/>
              </a:spcAft>
              <a:buNone/>
            </a:pPr>
            <a:r>
              <a:rPr lang="en" sz="1600"/>
              <a:t>Global oil companies are pulling out… </a:t>
            </a:r>
            <a:endParaRPr sz="1600"/>
          </a:p>
        </p:txBody>
      </p:sp>
      <p:pic>
        <p:nvPicPr>
          <p:cNvPr id="113" name="Google Shape;113;p20"/>
          <p:cNvPicPr preferRelativeResize="0"/>
          <p:nvPr/>
        </p:nvPicPr>
        <p:blipFill>
          <a:blip r:embed="rId3">
            <a:alphaModFix/>
          </a:blip>
          <a:stretch>
            <a:fillRect/>
          </a:stretch>
        </p:blipFill>
        <p:spPr>
          <a:xfrm>
            <a:off x="311713" y="0"/>
            <a:ext cx="778352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0" st="0"/>
                                            </p:txEl>
                                          </p:spTgt>
                                        </p:tgtEl>
                                        <p:attrNameLst>
                                          <p:attrName>style.visibility</p:attrName>
                                        </p:attrNameLst>
                                      </p:cBhvr>
                                      <p:to>
                                        <p:strVal val="visible"/>
                                      </p:to>
                                    </p:set>
                                    <p:animEffect filter="fade" transition="in">
                                      <p:cBhvr>
                                        <p:cTn dur="1000"/>
                                        <p:tgtEl>
                                          <p:spTgt spid="11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1" st="1"/>
                                            </p:txEl>
                                          </p:spTgt>
                                        </p:tgtEl>
                                        <p:attrNameLst>
                                          <p:attrName>style.visibility</p:attrName>
                                        </p:attrNameLst>
                                      </p:cBhvr>
                                      <p:to>
                                        <p:strVal val="visible"/>
                                      </p:to>
                                    </p:set>
                                    <p:animEffect filter="fade" transition="in">
                                      <p:cBhvr>
                                        <p:cTn dur="1000"/>
                                        <p:tgtEl>
                                          <p:spTgt spid="11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xEl>
                                              <p:pRg end="2" st="2"/>
                                            </p:txEl>
                                          </p:spTgt>
                                        </p:tgtEl>
                                        <p:attrNameLst>
                                          <p:attrName>style.visibility</p:attrName>
                                        </p:attrNameLst>
                                      </p:cBhvr>
                                      <p:to>
                                        <p:strVal val="visible"/>
                                      </p:to>
                                    </p:set>
                                    <p:animEffect filter="fade" transition="in">
                                      <p:cBhvr>
                                        <p:cTn dur="1000"/>
                                        <p:tgtEl>
                                          <p:spTgt spid="11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1000"/>
                                        <p:tgtEl>
                                          <p:spTgt spid="1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Transition:</a:t>
            </a:r>
            <a:endParaRPr/>
          </a:p>
          <a:p>
            <a:pPr indent="0" lvl="0" marL="0" rtl="0" algn="l">
              <a:spcBef>
                <a:spcPts val="0"/>
              </a:spcBef>
              <a:spcAft>
                <a:spcPts val="0"/>
              </a:spcAft>
              <a:buNone/>
            </a:pPr>
            <a:r>
              <a:rPr lang="en"/>
              <a:t>What happens to Canadian oil workers?</a:t>
            </a:r>
            <a:endParaRPr/>
          </a:p>
        </p:txBody>
      </p:sp>
      <p:sp>
        <p:nvSpPr>
          <p:cNvPr id="119" name="Google Shape;119;p21"/>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arenR"/>
            </a:pPr>
            <a:r>
              <a:rPr lang="en" sz="1600"/>
              <a:t>Oil isn’t coming back.</a:t>
            </a:r>
            <a:endParaRPr sz="1600"/>
          </a:p>
          <a:p>
            <a:pPr indent="-330200" lvl="0" marL="457200" rtl="0" algn="l">
              <a:spcBef>
                <a:spcPts val="0"/>
              </a:spcBef>
              <a:spcAft>
                <a:spcPts val="0"/>
              </a:spcAft>
              <a:buSzPts val="1600"/>
              <a:buAutoNum type="arabicParenR"/>
            </a:pPr>
            <a:r>
              <a:rPr lang="en" sz="1600"/>
              <a:t>CAPP and other similar groups are about protecting ASSETS (proven reserves) not jobs.</a:t>
            </a:r>
            <a:endParaRPr sz="1600"/>
          </a:p>
          <a:p>
            <a:pPr indent="-330200" lvl="0" marL="457200" rtl="0" algn="l">
              <a:spcBef>
                <a:spcPts val="0"/>
              </a:spcBef>
              <a:spcAft>
                <a:spcPts val="0"/>
              </a:spcAft>
              <a:buSzPts val="1600"/>
              <a:buAutoNum type="arabicParenR"/>
            </a:pPr>
            <a:r>
              <a:rPr lang="en" sz="1600"/>
              <a:t>Oil workers best bet is big investment in Geothermal and remediation.  </a:t>
            </a:r>
            <a:endParaRPr sz="1600"/>
          </a:p>
          <a:p>
            <a:pPr indent="-330200" lvl="0" marL="457200" rtl="0" algn="l">
              <a:spcBef>
                <a:spcPts val="0"/>
              </a:spcBef>
              <a:spcAft>
                <a:spcPts val="0"/>
              </a:spcAft>
              <a:buSzPts val="1600"/>
              <a:buAutoNum type="arabicParenR"/>
            </a:pPr>
            <a:r>
              <a:rPr lang="en" sz="1600"/>
              <a:t>BankSwitch could </a:t>
            </a:r>
            <a:r>
              <a:rPr b="1" i="1" lang="en" sz="1600"/>
              <a:t>help </a:t>
            </a:r>
            <a:r>
              <a:rPr lang="en" sz="1600"/>
              <a:t>them rather than hurt them if it creates future-proof jobs in Canada.</a:t>
            </a:r>
            <a:endParaRPr sz="1600"/>
          </a:p>
          <a:p>
            <a:pPr indent="0" lvl="0" marL="457200" rtl="0" algn="l">
              <a:spcBef>
                <a:spcPts val="1600"/>
              </a:spcBef>
              <a:spcAft>
                <a:spcPts val="1600"/>
              </a:spcAft>
              <a:buNone/>
            </a:pPr>
            <a:r>
              <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2"/>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CONTEXT:</a:t>
            </a:r>
            <a:endParaRPr/>
          </a:p>
          <a:p>
            <a:pPr indent="0" lvl="0" marL="0" rtl="0" algn="l">
              <a:spcBef>
                <a:spcPts val="0"/>
              </a:spcBef>
              <a:spcAft>
                <a:spcPts val="0"/>
              </a:spcAft>
              <a:buNone/>
            </a:pPr>
            <a:r>
              <a:rPr lang="en"/>
              <a:t>How the Big 5 are Funding the Climate Apocalypse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3"/>
          <p:cNvSpPr txBox="1"/>
          <p:nvPr>
            <p:ph type="title"/>
          </p:nvPr>
        </p:nvSpPr>
        <p:spPr>
          <a:xfrm>
            <a:off x="311700" y="132775"/>
            <a:ext cx="8520600" cy="6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Global Ranking Total Investment</a:t>
            </a:r>
            <a:endParaRPr/>
          </a:p>
        </p:txBody>
      </p:sp>
      <p:pic>
        <p:nvPicPr>
          <p:cNvPr id="130" name="Google Shape;130;p23"/>
          <p:cNvPicPr preferRelativeResize="0"/>
          <p:nvPr/>
        </p:nvPicPr>
        <p:blipFill>
          <a:blip r:embed="rId3">
            <a:alphaModFix/>
          </a:blip>
          <a:stretch>
            <a:fillRect/>
          </a:stretch>
        </p:blipFill>
        <p:spPr>
          <a:xfrm>
            <a:off x="186974" y="857400"/>
            <a:ext cx="8770051" cy="4930750"/>
          </a:xfrm>
          <a:prstGeom prst="rect">
            <a:avLst/>
          </a:prstGeom>
          <a:noFill/>
          <a:ln>
            <a:noFill/>
          </a:ln>
        </p:spPr>
      </p:pic>
      <p:sp>
        <p:nvSpPr>
          <p:cNvPr id="131" name="Google Shape;131;p23"/>
          <p:cNvSpPr txBox="1"/>
          <p:nvPr/>
        </p:nvSpPr>
        <p:spPr>
          <a:xfrm>
            <a:off x="6352175" y="1477975"/>
            <a:ext cx="2692800" cy="295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Lots more info available in the </a:t>
            </a:r>
            <a:r>
              <a:rPr b="1" lang="en">
                <a:latin typeface="Roboto"/>
                <a:ea typeface="Roboto"/>
                <a:cs typeface="Roboto"/>
                <a:sym typeface="Roboto"/>
              </a:rPr>
              <a:t>Banking on Climate Change Report</a:t>
            </a:r>
            <a:r>
              <a:rPr lang="en">
                <a:latin typeface="Roboto"/>
                <a:ea typeface="Roboto"/>
                <a:cs typeface="Roboto"/>
                <a:sym typeface="Roboto"/>
              </a:rPr>
              <a:t> from </a:t>
            </a:r>
            <a:r>
              <a:rPr b="1" lang="en">
                <a:latin typeface="Roboto"/>
                <a:ea typeface="Roboto"/>
                <a:cs typeface="Roboto"/>
                <a:sym typeface="Roboto"/>
              </a:rPr>
              <a:t>Rainforest Action Network</a:t>
            </a:r>
            <a:r>
              <a:rPr lang="en">
                <a:latin typeface="Roboto"/>
                <a:ea typeface="Roboto"/>
                <a:cs typeface="Roboto"/>
                <a:sym typeface="Roboto"/>
              </a:rPr>
              <a:t> and </a:t>
            </a:r>
            <a:r>
              <a:rPr b="1" lang="en">
                <a:latin typeface="Roboto"/>
                <a:ea typeface="Roboto"/>
                <a:cs typeface="Roboto"/>
                <a:sym typeface="Roboto"/>
              </a:rPr>
              <a:t>BankTrack</a:t>
            </a:r>
            <a:r>
              <a:rPr lang="en">
                <a:latin typeface="Roboto"/>
                <a:ea typeface="Roboto"/>
                <a:cs typeface="Roboto"/>
                <a:sym typeface="Roboto"/>
              </a:rPr>
              <a:t>.</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https://www.ran.org/bankingonclimatechange2020/</a:t>
            </a:r>
            <a:endParaRPr>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4"/>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Global Ranking Policies</a:t>
            </a:r>
            <a:endParaRPr/>
          </a:p>
        </p:txBody>
      </p:sp>
      <p:pic>
        <p:nvPicPr>
          <p:cNvPr id="137" name="Google Shape;137;p24"/>
          <p:cNvPicPr preferRelativeResize="0"/>
          <p:nvPr/>
        </p:nvPicPr>
        <p:blipFill>
          <a:blip r:embed="rId3">
            <a:alphaModFix/>
          </a:blip>
          <a:stretch>
            <a:fillRect/>
          </a:stretch>
        </p:blipFill>
        <p:spPr>
          <a:xfrm>
            <a:off x="4571999" y="1713236"/>
            <a:ext cx="4572001" cy="3430264"/>
          </a:xfrm>
          <a:prstGeom prst="rect">
            <a:avLst/>
          </a:prstGeom>
          <a:noFill/>
          <a:ln>
            <a:noFill/>
          </a:ln>
        </p:spPr>
      </p:pic>
      <p:pic>
        <p:nvPicPr>
          <p:cNvPr id="138" name="Google Shape;138;p24"/>
          <p:cNvPicPr preferRelativeResize="0"/>
          <p:nvPr/>
        </p:nvPicPr>
        <p:blipFill>
          <a:blip r:embed="rId4">
            <a:alphaModFix/>
          </a:blip>
          <a:stretch>
            <a:fillRect/>
          </a:stretch>
        </p:blipFill>
        <p:spPr>
          <a:xfrm>
            <a:off x="0" y="1718800"/>
            <a:ext cx="4571999" cy="280562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5"/>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Banks are starting to feel the pressure.</a:t>
            </a:r>
            <a:endParaRPr/>
          </a:p>
        </p:txBody>
      </p:sp>
      <p:sp>
        <p:nvSpPr>
          <p:cNvPr id="144" name="Google Shape;144;p25"/>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Grow the Record, Stop the Money Pipeline, Fossilbanksnothanks  (Toronto350 has been working tirelessly on this)</a:t>
            </a:r>
            <a:endParaRPr/>
          </a:p>
          <a:p>
            <a:pPr indent="0" lvl="0" marL="0" rtl="0" algn="l">
              <a:spcBef>
                <a:spcPts val="1600"/>
              </a:spcBef>
              <a:spcAft>
                <a:spcPts val="0"/>
              </a:spcAft>
              <a:buNone/>
            </a:pPr>
            <a:r>
              <a:rPr lang="en"/>
              <a:t>US banks like Chase have started making big announcements.  </a:t>
            </a:r>
            <a:endParaRPr/>
          </a:p>
          <a:p>
            <a:pPr indent="0" lvl="0" marL="0" rtl="0" algn="l">
              <a:spcBef>
                <a:spcPts val="1600"/>
              </a:spcBef>
              <a:spcAft>
                <a:spcPts val="1600"/>
              </a:spcAft>
              <a:buNone/>
            </a:pPr>
            <a:r>
              <a:rPr lang="en"/>
              <a:t>RBC, which is the biggest fossil investor and has been the focus of many protests also made a baby step in their coal policy with a lot of fanfare about it.</a:t>
            </a:r>
            <a:endParaRPr/>
          </a:p>
        </p:txBody>
      </p:sp>
      <p:pic>
        <p:nvPicPr>
          <p:cNvPr id="145" name="Google Shape;145;p25"/>
          <p:cNvPicPr preferRelativeResize="0"/>
          <p:nvPr/>
        </p:nvPicPr>
        <p:blipFill>
          <a:blip r:embed="rId3">
            <a:alphaModFix/>
          </a:blip>
          <a:stretch>
            <a:fillRect/>
          </a:stretch>
        </p:blipFill>
        <p:spPr>
          <a:xfrm>
            <a:off x="1310950" y="446100"/>
            <a:ext cx="5564874" cy="4483499"/>
          </a:xfrm>
          <a:prstGeom prst="rect">
            <a:avLst/>
          </a:prstGeom>
          <a:noFill/>
          <a:ln>
            <a:noFill/>
          </a:ln>
        </p:spPr>
      </p:pic>
      <p:pic>
        <p:nvPicPr>
          <p:cNvPr id="146" name="Google Shape;146;p25"/>
          <p:cNvPicPr preferRelativeResize="0"/>
          <p:nvPr/>
        </p:nvPicPr>
        <p:blipFill>
          <a:blip r:embed="rId4">
            <a:alphaModFix/>
          </a:blip>
          <a:stretch>
            <a:fillRect/>
          </a:stretch>
        </p:blipFill>
        <p:spPr>
          <a:xfrm>
            <a:off x="1417101" y="0"/>
            <a:ext cx="6309801" cy="4730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500"/>
                                        <p:tgtEl>
                                          <p:spTgt spid="1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6"/>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CONTEXT:</a:t>
            </a:r>
            <a:endParaRPr/>
          </a:p>
          <a:p>
            <a:pPr indent="0" lvl="0" marL="0" rtl="0" algn="l">
              <a:spcBef>
                <a:spcPts val="0"/>
              </a:spcBef>
              <a:spcAft>
                <a:spcPts val="0"/>
              </a:spcAft>
              <a:buNone/>
            </a:pPr>
            <a:r>
              <a:rPr lang="en"/>
              <a:t>Existing Alternatives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7"/>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is No </a:t>
            </a:r>
            <a:endParaRPr/>
          </a:p>
          <a:p>
            <a:pPr indent="0" lvl="0" marL="0" rtl="0" algn="l">
              <a:spcBef>
                <a:spcPts val="0"/>
              </a:spcBef>
              <a:spcAft>
                <a:spcPts val="0"/>
              </a:spcAft>
              <a:buNone/>
            </a:pPr>
            <a:r>
              <a:rPr lang="en"/>
              <a:t>Good National Alternative</a:t>
            </a:r>
            <a:endParaRPr/>
          </a:p>
        </p:txBody>
      </p:sp>
      <p:sp>
        <p:nvSpPr>
          <p:cNvPr id="157" name="Google Shape;157;p27"/>
          <p:cNvSpPr txBox="1"/>
          <p:nvPr>
            <p:ph idx="1" type="body"/>
          </p:nvPr>
        </p:nvSpPr>
        <p:spPr>
          <a:xfrm>
            <a:off x="4655000" y="4056200"/>
            <a:ext cx="4166400" cy="739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500"/>
              <a:t>5-way monopoly is a problem: </a:t>
            </a:r>
            <a:r>
              <a:rPr b="1" lang="en" sz="1500"/>
              <a:t>Tangerine </a:t>
            </a:r>
            <a:r>
              <a:rPr lang="en" sz="1500"/>
              <a:t>is now owned by </a:t>
            </a:r>
            <a:r>
              <a:rPr b="1" lang="en" sz="1500"/>
              <a:t>Scotiabank</a:t>
            </a:r>
            <a:r>
              <a:rPr lang="en" sz="1500"/>
              <a:t> not </a:t>
            </a:r>
            <a:r>
              <a:rPr b="1" lang="en" sz="1500"/>
              <a:t>ING</a:t>
            </a:r>
            <a:r>
              <a:rPr lang="en" sz="1500"/>
              <a:t>.</a:t>
            </a:r>
            <a:endParaRPr sz="1500"/>
          </a:p>
        </p:txBody>
      </p:sp>
      <p:pic>
        <p:nvPicPr>
          <p:cNvPr id="158" name="Google Shape;158;p27"/>
          <p:cNvPicPr preferRelativeResize="0"/>
          <p:nvPr/>
        </p:nvPicPr>
        <p:blipFill>
          <a:blip r:embed="rId3">
            <a:alphaModFix/>
          </a:blip>
          <a:stretch>
            <a:fillRect/>
          </a:stretch>
        </p:blipFill>
        <p:spPr>
          <a:xfrm>
            <a:off x="2544050" y="1627625"/>
            <a:ext cx="6609550" cy="23295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8"/>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Semi National Options?</a:t>
            </a:r>
            <a:endParaRPr/>
          </a:p>
        </p:txBody>
      </p:sp>
      <p:sp>
        <p:nvSpPr>
          <p:cNvPr id="164" name="Google Shape;164;p28"/>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National Bank? (Tiny bit better)</a:t>
            </a:r>
            <a:endParaRPr sz="1800"/>
          </a:p>
          <a:p>
            <a:pPr indent="0" lvl="0" marL="0" rtl="0" algn="l">
              <a:spcBef>
                <a:spcPts val="1600"/>
              </a:spcBef>
              <a:spcAft>
                <a:spcPts val="0"/>
              </a:spcAft>
              <a:buNone/>
            </a:pPr>
            <a:r>
              <a:rPr lang="en" sz="1800"/>
              <a:t>Desjardins?  (Tiny bit better)</a:t>
            </a:r>
            <a:endParaRPr sz="1800"/>
          </a:p>
          <a:p>
            <a:pPr indent="0" lvl="0" marL="0" rtl="0" algn="l">
              <a:spcBef>
                <a:spcPts val="1600"/>
              </a:spcBef>
              <a:spcAft>
                <a:spcPts val="0"/>
              </a:spcAft>
              <a:buNone/>
            </a:pPr>
            <a:r>
              <a:rPr lang="en" sz="1800"/>
              <a:t>HSBC? (Slightly better)</a:t>
            </a:r>
            <a:endParaRPr sz="1800"/>
          </a:p>
          <a:p>
            <a:pPr indent="0" lvl="0" marL="0" rtl="0" algn="l">
              <a:spcBef>
                <a:spcPts val="1600"/>
              </a:spcBef>
              <a:spcAft>
                <a:spcPts val="1600"/>
              </a:spcAft>
              <a:buNone/>
            </a:pPr>
            <a:r>
              <a:t/>
            </a:r>
            <a:endParaRPr sz="1800"/>
          </a:p>
        </p:txBody>
      </p:sp>
      <p:pic>
        <p:nvPicPr>
          <p:cNvPr id="165" name="Google Shape;165;p28"/>
          <p:cNvPicPr preferRelativeResize="0"/>
          <p:nvPr/>
        </p:nvPicPr>
        <p:blipFill>
          <a:blip r:embed="rId3">
            <a:alphaModFix/>
          </a:blip>
          <a:stretch>
            <a:fillRect/>
          </a:stretch>
        </p:blipFill>
        <p:spPr>
          <a:xfrm>
            <a:off x="1740973" y="2342848"/>
            <a:ext cx="7214950" cy="2342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9"/>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Regional Credit Unions</a:t>
            </a:r>
            <a:endParaRPr/>
          </a:p>
        </p:txBody>
      </p:sp>
      <p:sp>
        <p:nvSpPr>
          <p:cNvPr id="171" name="Google Shape;171;p29"/>
          <p:cNvSpPr txBox="1"/>
          <p:nvPr>
            <p:ph idx="1" type="body"/>
          </p:nvPr>
        </p:nvSpPr>
        <p:spPr>
          <a:xfrm>
            <a:off x="4651950" y="138375"/>
            <a:ext cx="4186500" cy="456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ONTARIO</a:t>
            </a:r>
            <a:endParaRPr sz="1600"/>
          </a:p>
          <a:p>
            <a:pPr indent="-330200" lvl="0" marL="457200" rtl="0" algn="l">
              <a:spcBef>
                <a:spcPts val="0"/>
              </a:spcBef>
              <a:spcAft>
                <a:spcPts val="0"/>
              </a:spcAft>
              <a:buSzPts val="1600"/>
              <a:buChar char="●"/>
            </a:pPr>
            <a:r>
              <a:rPr lang="en" sz="1600"/>
              <a:t>Alterna</a:t>
            </a:r>
            <a:endParaRPr sz="1600"/>
          </a:p>
          <a:p>
            <a:pPr indent="-330200" lvl="0" marL="457200" rtl="0" algn="l">
              <a:spcBef>
                <a:spcPts val="0"/>
              </a:spcBef>
              <a:spcAft>
                <a:spcPts val="0"/>
              </a:spcAft>
              <a:buSzPts val="1600"/>
              <a:buChar char="●"/>
            </a:pPr>
            <a:r>
              <a:rPr lang="en" sz="1600"/>
              <a:t>Duca</a:t>
            </a:r>
            <a:endParaRPr sz="1600"/>
          </a:p>
          <a:p>
            <a:pPr indent="-330200" lvl="0" marL="457200" rtl="0" algn="l">
              <a:spcBef>
                <a:spcPts val="0"/>
              </a:spcBef>
              <a:spcAft>
                <a:spcPts val="0"/>
              </a:spcAft>
              <a:buSzPts val="1600"/>
              <a:buChar char="●"/>
            </a:pPr>
            <a:r>
              <a:rPr lang="en" sz="1600"/>
              <a:t>Kindred</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QUÉBEC</a:t>
            </a:r>
            <a:endParaRPr sz="1600"/>
          </a:p>
          <a:p>
            <a:pPr indent="-330200" lvl="0" marL="457200" rtl="0" algn="l">
              <a:spcBef>
                <a:spcPts val="0"/>
              </a:spcBef>
              <a:spcAft>
                <a:spcPts val="0"/>
              </a:spcAft>
              <a:buSzPts val="1600"/>
              <a:buChar char="●"/>
            </a:pPr>
            <a:r>
              <a:rPr lang="en" sz="1600"/>
              <a:t>National and Desjardins offer more service here</a:t>
            </a:r>
            <a:endParaRPr sz="1600"/>
          </a:p>
          <a:p>
            <a:pPr indent="-330200" lvl="0" marL="457200" rtl="0" algn="l">
              <a:spcBef>
                <a:spcPts val="0"/>
              </a:spcBef>
              <a:spcAft>
                <a:spcPts val="0"/>
              </a:spcAft>
              <a:buSzPts val="1600"/>
              <a:buChar char="●"/>
            </a:pPr>
            <a:r>
              <a:rPr lang="en" sz="1600"/>
              <a:t>Many smaller credit unions</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BRITISH COLUMBIA</a:t>
            </a:r>
            <a:endParaRPr sz="1600"/>
          </a:p>
          <a:p>
            <a:pPr indent="-330200" lvl="0" marL="457200" rtl="0" algn="l">
              <a:spcBef>
                <a:spcPts val="0"/>
              </a:spcBef>
              <a:spcAft>
                <a:spcPts val="0"/>
              </a:spcAft>
              <a:buSzPts val="1600"/>
              <a:buChar char="●"/>
            </a:pPr>
            <a:r>
              <a:rPr lang="en" sz="1600"/>
              <a:t>Vancity</a:t>
            </a:r>
            <a:endParaRPr sz="1600"/>
          </a:p>
          <a:p>
            <a:pPr indent="-330200" lvl="0" marL="457200" rtl="0" algn="l">
              <a:spcBef>
                <a:spcPts val="0"/>
              </a:spcBef>
              <a:spcAft>
                <a:spcPts val="0"/>
              </a:spcAft>
              <a:buSzPts val="1600"/>
              <a:buChar char="●"/>
            </a:pPr>
            <a:r>
              <a:rPr lang="en" sz="1600"/>
              <a:t>CCEC</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ATLANTIC and PRAIRIES</a:t>
            </a:r>
            <a:endParaRPr sz="1600"/>
          </a:p>
          <a:p>
            <a:pPr indent="-330200" lvl="0" marL="457200" rtl="0" algn="l">
              <a:spcBef>
                <a:spcPts val="0"/>
              </a:spcBef>
              <a:spcAft>
                <a:spcPts val="0"/>
              </a:spcAft>
              <a:buSzPts val="1600"/>
              <a:buChar char="●"/>
            </a:pPr>
            <a:r>
              <a:rPr lang="en" sz="1600"/>
              <a:t>Small credit unions</a:t>
            </a: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0"/>
          <p:cNvSpPr txBox="1"/>
          <p:nvPr>
            <p:ph type="title"/>
          </p:nvPr>
        </p:nvSpPr>
        <p:spPr>
          <a:xfrm>
            <a:off x="311725" y="500925"/>
            <a:ext cx="34392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My Experience with Alterna</a:t>
            </a:r>
            <a:endParaRPr/>
          </a:p>
        </p:txBody>
      </p:sp>
      <p:sp>
        <p:nvSpPr>
          <p:cNvPr id="177" name="Google Shape;177;p30"/>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8" name="Google Shape;178;p30"/>
          <p:cNvPicPr preferRelativeResize="0"/>
          <p:nvPr/>
        </p:nvPicPr>
        <p:blipFill>
          <a:blip r:embed="rId3">
            <a:alphaModFix/>
          </a:blip>
          <a:stretch>
            <a:fillRect/>
          </a:stretch>
        </p:blipFill>
        <p:spPr>
          <a:xfrm>
            <a:off x="4572000" y="376200"/>
            <a:ext cx="4239075" cy="42390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1"/>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PLAN</a:t>
            </a:r>
            <a:endParaRPr/>
          </a:p>
          <a:p>
            <a:pPr indent="0" lvl="0" marL="0" rtl="0" algn="l">
              <a:spcBef>
                <a:spcPts val="0"/>
              </a:spcBef>
              <a:spcAft>
                <a:spcPts val="0"/>
              </a:spcAft>
              <a:buNone/>
            </a:pPr>
            <a:r>
              <a:rPr lang="en"/>
              <a:t>How it Works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2"/>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Contact your </a:t>
            </a:r>
            <a:endParaRPr/>
          </a:p>
          <a:p>
            <a:pPr indent="0" lvl="0" marL="0" rtl="0" algn="l">
              <a:spcBef>
                <a:spcPts val="0"/>
              </a:spcBef>
              <a:spcAft>
                <a:spcPts val="0"/>
              </a:spcAft>
              <a:buNone/>
            </a:pPr>
            <a:r>
              <a:rPr lang="en"/>
              <a:t>branch manager NOW!</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Switch in April.</a:t>
            </a:r>
            <a:endParaRPr/>
          </a:p>
        </p:txBody>
      </p:sp>
      <p:sp>
        <p:nvSpPr>
          <p:cNvPr id="189" name="Google Shape;189;p32"/>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The first step is pretty easy!</a:t>
            </a:r>
            <a:endParaRPr sz="1900"/>
          </a:p>
          <a:p>
            <a:pPr indent="0" lvl="0" marL="0" rtl="0" algn="l">
              <a:spcBef>
                <a:spcPts val="1600"/>
              </a:spcBef>
              <a:spcAft>
                <a:spcPts val="0"/>
              </a:spcAft>
              <a:buNone/>
            </a:pPr>
            <a:r>
              <a:rPr lang="en" sz="1900"/>
              <a:t>April is AGM season for the big 5.  </a:t>
            </a:r>
            <a:endParaRPr sz="1900"/>
          </a:p>
          <a:p>
            <a:pPr indent="0" lvl="0" marL="0" rtl="0" algn="l">
              <a:spcBef>
                <a:spcPts val="1600"/>
              </a:spcBef>
              <a:spcAft>
                <a:spcPts val="1600"/>
              </a:spcAft>
              <a:buNone/>
            </a:pPr>
            <a:r>
              <a:rPr lang="en" sz="1900"/>
              <a:t>I</a:t>
            </a:r>
            <a:r>
              <a:rPr lang="en" sz="1900"/>
              <a:t>f your bank makes meaningful policy announcements -- maybe you don’t have to switch.</a:t>
            </a:r>
            <a:endParaRPr sz="19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3"/>
          <p:cNvSpPr txBox="1"/>
          <p:nvPr>
            <p:ph type="title"/>
          </p:nvPr>
        </p:nvSpPr>
        <p:spPr>
          <a:xfrm>
            <a:off x="311725" y="500925"/>
            <a:ext cx="3127500" cy="182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to contact your Branch Manager</a:t>
            </a:r>
            <a:endParaRPr/>
          </a:p>
        </p:txBody>
      </p:sp>
      <p:sp>
        <p:nvSpPr>
          <p:cNvPr id="195" name="Google Shape;195;p33"/>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It depends on the bank.</a:t>
            </a:r>
            <a:endParaRPr sz="1500"/>
          </a:p>
          <a:p>
            <a:pPr indent="0" lvl="0" marL="0" rtl="0" algn="l">
              <a:spcBef>
                <a:spcPts val="1600"/>
              </a:spcBef>
              <a:spcAft>
                <a:spcPts val="1600"/>
              </a:spcAft>
              <a:buNone/>
            </a:pPr>
            <a:r>
              <a:rPr lang="en" sz="1500"/>
              <a:t>At TD, I booked an appointment with a client services rep in my branch and then hand them forward an email to the branch manager.</a:t>
            </a:r>
            <a:endParaRPr sz="1500"/>
          </a:p>
        </p:txBody>
      </p:sp>
      <p:pic>
        <p:nvPicPr>
          <p:cNvPr id="196" name="Google Shape;196;p33"/>
          <p:cNvPicPr preferRelativeResize="0"/>
          <p:nvPr/>
        </p:nvPicPr>
        <p:blipFill>
          <a:blip r:embed="rId3">
            <a:alphaModFix/>
          </a:blip>
          <a:stretch>
            <a:fillRect/>
          </a:stretch>
        </p:blipFill>
        <p:spPr>
          <a:xfrm>
            <a:off x="3349700" y="983375"/>
            <a:ext cx="5399976" cy="3176756"/>
          </a:xfrm>
          <a:prstGeom prst="rect">
            <a:avLst/>
          </a:prstGeom>
          <a:noFill/>
          <a:ln>
            <a:noFill/>
          </a:ln>
        </p:spPr>
      </p:pic>
      <p:sp>
        <p:nvSpPr>
          <p:cNvPr id="197" name="Google Shape;197;p33"/>
          <p:cNvSpPr txBox="1"/>
          <p:nvPr/>
        </p:nvSpPr>
        <p:spPr>
          <a:xfrm rot="238406">
            <a:off x="4233997" y="207106"/>
            <a:ext cx="3788206" cy="64173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073763"/>
                </a:solidFill>
                <a:latin typeface="Syncopate"/>
                <a:ea typeface="Syncopate"/>
                <a:cs typeface="Syncopate"/>
                <a:sym typeface="Syncopate"/>
              </a:rPr>
              <a:t>Look!  A handy-dandy Evil-o-graph!</a:t>
            </a:r>
            <a:endParaRPr b="1" sz="1600">
              <a:solidFill>
                <a:srgbClr val="073763"/>
              </a:solidFill>
              <a:latin typeface="Syncopate"/>
              <a:ea typeface="Syncopate"/>
              <a:cs typeface="Syncopate"/>
              <a:sym typeface="Syncopat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4"/>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Sign-up </a:t>
            </a:r>
            <a:endParaRPr/>
          </a:p>
          <a:p>
            <a:pPr indent="0" lvl="0" marL="0" rtl="0" algn="l">
              <a:spcBef>
                <a:spcPts val="0"/>
              </a:spcBef>
              <a:spcAft>
                <a:spcPts val="0"/>
              </a:spcAft>
              <a:buNone/>
            </a:pPr>
            <a:r>
              <a:rPr lang="en"/>
              <a:t>on Action Network</a:t>
            </a:r>
            <a:endParaRPr/>
          </a:p>
        </p:txBody>
      </p:sp>
      <p:sp>
        <p:nvSpPr>
          <p:cNvPr id="203" name="Google Shape;203;p34"/>
          <p:cNvSpPr txBox="1"/>
          <p:nvPr>
            <p:ph idx="1" type="body"/>
          </p:nvPr>
        </p:nvSpPr>
        <p:spPr>
          <a:xfrm>
            <a:off x="5924125" y="265675"/>
            <a:ext cx="2705400" cy="361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This list gives us leverage.  </a:t>
            </a:r>
            <a:endParaRPr sz="1700"/>
          </a:p>
          <a:p>
            <a:pPr indent="0" lvl="0" marL="0" rtl="0" algn="l">
              <a:spcBef>
                <a:spcPts val="1600"/>
              </a:spcBef>
              <a:spcAft>
                <a:spcPts val="0"/>
              </a:spcAft>
              <a:buNone/>
            </a:pPr>
            <a:r>
              <a:rPr lang="en" sz="1700"/>
              <a:t>It will be appealing to the bank’s client acquisition teams.  (WE WON’T SELL IT!  But we will give our own critical recap of any policy announcements)</a:t>
            </a:r>
            <a:endParaRPr sz="1700"/>
          </a:p>
          <a:p>
            <a:pPr indent="0" lvl="0" marL="0" rtl="0" algn="l">
              <a:spcBef>
                <a:spcPts val="1600"/>
              </a:spcBef>
              <a:spcAft>
                <a:spcPts val="0"/>
              </a:spcAft>
              <a:buNone/>
            </a:pPr>
            <a:r>
              <a:rPr lang="en" sz="1700"/>
              <a:t>It makes the campaign newsworthy if it gets BIG ENOUGH.</a:t>
            </a:r>
            <a:endParaRPr sz="1700"/>
          </a:p>
          <a:p>
            <a:pPr indent="0" lvl="0" marL="0" rtl="0" algn="l">
              <a:spcBef>
                <a:spcPts val="1600"/>
              </a:spcBef>
              <a:spcAft>
                <a:spcPts val="0"/>
              </a:spcAft>
              <a:buNone/>
            </a:pPr>
            <a:r>
              <a:rPr lang="en" sz="1700"/>
              <a:t> </a:t>
            </a:r>
            <a:endParaRPr sz="1700"/>
          </a:p>
          <a:p>
            <a:pPr indent="0" lvl="0" marL="0" rtl="0" algn="l">
              <a:spcBef>
                <a:spcPts val="1600"/>
              </a:spcBef>
              <a:spcAft>
                <a:spcPts val="1600"/>
              </a:spcAft>
              <a:buNone/>
            </a:pPr>
            <a:r>
              <a:t/>
            </a:r>
            <a:endParaRPr/>
          </a:p>
        </p:txBody>
      </p:sp>
      <p:pic>
        <p:nvPicPr>
          <p:cNvPr id="204" name="Google Shape;204;p34"/>
          <p:cNvPicPr preferRelativeResize="0"/>
          <p:nvPr/>
        </p:nvPicPr>
        <p:blipFill>
          <a:blip r:embed="rId3">
            <a:alphaModFix/>
          </a:blip>
          <a:stretch>
            <a:fillRect/>
          </a:stretch>
        </p:blipFill>
        <p:spPr>
          <a:xfrm>
            <a:off x="149700" y="1660125"/>
            <a:ext cx="5571252" cy="314817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04"/>
                                        </p:tgtEl>
                                        <p:attrNameLst>
                                          <p:attrName>style.visibility</p:attrName>
                                        </p:attrNameLst>
                                      </p:cBhvr>
                                      <p:to>
                                        <p:strVal val="visible"/>
                                      </p:to>
                                    </p:set>
                                    <p:anim calcmode="lin" valueType="num">
                                      <p:cBhvr additive="base">
                                        <p:cTn dur="1000"/>
                                        <p:tgtEl>
                                          <p:spTgt spid="20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5"/>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“Demands”</a:t>
            </a:r>
            <a:endParaRPr/>
          </a:p>
          <a:p>
            <a:pPr indent="0" lvl="0" marL="0" rtl="0" algn="l">
              <a:spcBef>
                <a:spcPts val="0"/>
              </a:spcBef>
              <a:spcAft>
                <a:spcPts val="0"/>
              </a:spcAft>
              <a:buNone/>
            </a:pPr>
            <a:r>
              <a:t/>
            </a:r>
            <a:endParaRPr/>
          </a:p>
        </p:txBody>
      </p:sp>
      <p:sp>
        <p:nvSpPr>
          <p:cNvPr id="210" name="Google Shape;210;p35"/>
          <p:cNvSpPr txBox="1"/>
          <p:nvPr>
            <p:ph idx="1" type="body"/>
          </p:nvPr>
        </p:nvSpPr>
        <p:spPr>
          <a:xfrm>
            <a:off x="4441575" y="329825"/>
            <a:ext cx="44766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The Formal Demands are from BankTrack:</a:t>
            </a:r>
            <a:endParaRPr b="1"/>
          </a:p>
          <a:p>
            <a:pPr indent="-320675" lvl="0" marL="685800" rtl="0" algn="l">
              <a:spcBef>
                <a:spcPts val="1600"/>
              </a:spcBef>
              <a:spcAft>
                <a:spcPts val="0"/>
              </a:spcAft>
              <a:buClr>
                <a:srgbClr val="192930"/>
              </a:buClr>
              <a:buSzPts val="1450"/>
              <a:buFont typeface="Arial"/>
              <a:buChar char="●"/>
            </a:pPr>
            <a:r>
              <a:rPr lang="en" sz="1450">
                <a:solidFill>
                  <a:srgbClr val="192930"/>
                </a:solidFill>
                <a:highlight>
                  <a:srgbClr val="FFFFFF"/>
                </a:highlight>
                <a:latin typeface="Arial"/>
                <a:ea typeface="Arial"/>
                <a:cs typeface="Arial"/>
                <a:sym typeface="Arial"/>
              </a:rPr>
              <a:t>publicly clarify your position on the relation between climate change and the extraction and burning of fossil fuels</a:t>
            </a:r>
            <a:endParaRPr sz="1450">
              <a:solidFill>
                <a:srgbClr val="192930"/>
              </a:solidFill>
              <a:highlight>
                <a:srgbClr val="FFFFFF"/>
              </a:highlight>
              <a:latin typeface="Arial"/>
              <a:ea typeface="Arial"/>
              <a:cs typeface="Arial"/>
              <a:sym typeface="Arial"/>
            </a:endParaRPr>
          </a:p>
          <a:p>
            <a:pPr indent="-320675" lvl="0" marL="685800" rtl="0" algn="l">
              <a:spcBef>
                <a:spcPts val="0"/>
              </a:spcBef>
              <a:spcAft>
                <a:spcPts val="0"/>
              </a:spcAft>
              <a:buClr>
                <a:srgbClr val="192930"/>
              </a:buClr>
              <a:buSzPts val="1450"/>
              <a:buFont typeface="Arial"/>
              <a:buChar char="●"/>
            </a:pPr>
            <a:r>
              <a:rPr lang="en" sz="1450">
                <a:solidFill>
                  <a:srgbClr val="192930"/>
                </a:solidFill>
                <a:highlight>
                  <a:srgbClr val="FFFFFF"/>
                </a:highlight>
                <a:latin typeface="Arial"/>
                <a:ea typeface="Arial"/>
                <a:cs typeface="Arial"/>
                <a:sym typeface="Arial"/>
              </a:rPr>
              <a:t>publicly commit to immediately end your support for all new fossil fuel projects, including exploration, extraction, transportation and power</a:t>
            </a:r>
            <a:endParaRPr sz="1450">
              <a:solidFill>
                <a:srgbClr val="192930"/>
              </a:solidFill>
              <a:highlight>
                <a:srgbClr val="FFFFFF"/>
              </a:highlight>
              <a:latin typeface="Arial"/>
              <a:ea typeface="Arial"/>
              <a:cs typeface="Arial"/>
              <a:sym typeface="Arial"/>
            </a:endParaRPr>
          </a:p>
          <a:p>
            <a:pPr indent="-320675" lvl="0" marL="685800" rtl="0" algn="l">
              <a:spcBef>
                <a:spcPts val="0"/>
              </a:spcBef>
              <a:spcAft>
                <a:spcPts val="0"/>
              </a:spcAft>
              <a:buClr>
                <a:srgbClr val="192930"/>
              </a:buClr>
              <a:buSzPts val="1450"/>
              <a:buFont typeface="Arial"/>
              <a:buChar char="●"/>
            </a:pPr>
            <a:r>
              <a:rPr lang="en" sz="1450">
                <a:solidFill>
                  <a:srgbClr val="192930"/>
                </a:solidFill>
                <a:highlight>
                  <a:srgbClr val="FFFFFF"/>
                </a:highlight>
                <a:latin typeface="Arial"/>
                <a:ea typeface="Arial"/>
                <a:cs typeface="Arial"/>
                <a:sym typeface="Arial"/>
              </a:rPr>
              <a:t>publish a robust plan for phasing out your support for all existing fossil fuel projects and companies on a timetable consistent with what is necessary to meet the Paris targets.</a:t>
            </a:r>
            <a:endParaRPr sz="1400"/>
          </a:p>
          <a:p>
            <a:pPr indent="0" lvl="0" marL="0" rtl="0" algn="l">
              <a:spcBef>
                <a:spcPts val="4000"/>
              </a:spcBef>
              <a:spcAft>
                <a:spcPts val="4000"/>
              </a:spcAft>
              <a:buNone/>
            </a:pPr>
            <a:r>
              <a:rPr b="1" lang="en"/>
              <a:t>But there is a lot of room for you to determine what is ‘enough’ -- maybe you have additional</a:t>
            </a:r>
            <a:r>
              <a:rPr b="1" i="1" lang="en"/>
              <a:t> </a:t>
            </a:r>
            <a:r>
              <a:rPr b="1" lang="en"/>
              <a:t>demands.</a:t>
            </a:r>
            <a:endParaRPr b="1"/>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6"/>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PLAN</a:t>
            </a:r>
            <a:endParaRPr/>
          </a:p>
          <a:p>
            <a:pPr indent="0" lvl="0" marL="0" rtl="0" algn="l">
              <a:spcBef>
                <a:spcPts val="0"/>
              </a:spcBef>
              <a:spcAft>
                <a:spcPts val="0"/>
              </a:spcAft>
              <a:buNone/>
            </a:pPr>
            <a:r>
              <a:rPr lang="en"/>
              <a:t>Why It Works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7"/>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 Institution </a:t>
            </a:r>
            <a:endParaRPr/>
          </a:p>
          <a:p>
            <a:pPr indent="0" lvl="0" marL="0" rtl="0" algn="l">
              <a:spcBef>
                <a:spcPts val="0"/>
              </a:spcBef>
              <a:spcAft>
                <a:spcPts val="0"/>
              </a:spcAft>
              <a:buNone/>
            </a:pPr>
            <a:r>
              <a:rPr lang="en"/>
              <a:t>is a </a:t>
            </a:r>
            <a:endParaRPr/>
          </a:p>
          <a:p>
            <a:pPr indent="0" lvl="0" marL="0" rtl="0" algn="l">
              <a:spcBef>
                <a:spcPts val="0"/>
              </a:spcBef>
              <a:spcAft>
                <a:spcPts val="0"/>
              </a:spcAft>
              <a:buNone/>
            </a:pPr>
            <a:r>
              <a:rPr lang="en"/>
              <a:t>Monolith!</a:t>
            </a:r>
            <a:endParaRPr/>
          </a:p>
        </p:txBody>
      </p:sp>
      <p:sp>
        <p:nvSpPr>
          <p:cNvPr id="221" name="Google Shape;221;p37"/>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This is one reason we are targeting branch managers - to get the maximum number of people talking about it </a:t>
            </a:r>
            <a:r>
              <a:rPr i="1" lang="en" sz="1400"/>
              <a:t>within </a:t>
            </a:r>
            <a:r>
              <a:rPr lang="en" sz="1400"/>
              <a:t>the bank, all of whom will have different views of politics and climate change.</a:t>
            </a:r>
            <a:endParaRPr sz="1400"/>
          </a:p>
          <a:p>
            <a:pPr indent="0" lvl="0" marL="0" rtl="0" algn="l">
              <a:spcBef>
                <a:spcPts val="1600"/>
              </a:spcBef>
              <a:spcAft>
                <a:spcPts val="0"/>
              </a:spcAft>
              <a:buNone/>
            </a:pPr>
            <a:r>
              <a:rPr i="1" lang="en" sz="1400"/>
              <a:t>F</a:t>
            </a:r>
            <a:r>
              <a:rPr i="1" lang="en" sz="1400"/>
              <a:t>ossil fuel investments have been losing tons of money lately - so some people in the bank will want to drop them just for financial reasons.</a:t>
            </a:r>
            <a:endParaRPr i="1" sz="1400"/>
          </a:p>
          <a:p>
            <a:pPr indent="0" lvl="0" marL="0" rtl="0" algn="l">
              <a:spcBef>
                <a:spcPts val="1600"/>
              </a:spcBef>
              <a:spcAft>
                <a:spcPts val="1600"/>
              </a:spcAft>
              <a:buNone/>
            </a:pPr>
            <a:r>
              <a:rPr i="1" lang="en" sz="1400"/>
              <a:t>The larger our list gets, the more appealing climate policy will be to people in marketing and client acquisition departments.</a:t>
            </a:r>
            <a:endParaRPr i="1" sz="1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8"/>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are using the banks’ structure against them.</a:t>
            </a:r>
            <a:endParaRPr/>
          </a:p>
        </p:txBody>
      </p:sp>
      <p:sp>
        <p:nvSpPr>
          <p:cNvPr id="227" name="Google Shape;227;p38"/>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Branch managers and people under them are incentivized by sales and number of accounts.</a:t>
            </a:r>
            <a:endParaRPr sz="1800"/>
          </a:p>
          <a:p>
            <a:pPr indent="0" lvl="0" marL="0" rtl="0" algn="l">
              <a:spcBef>
                <a:spcPts val="1600"/>
              </a:spcBef>
              <a:spcAft>
                <a:spcPts val="0"/>
              </a:spcAft>
              <a:buNone/>
            </a:pPr>
            <a:r>
              <a:rPr lang="en" sz="1800"/>
              <a:t>Loss aversion.</a:t>
            </a:r>
            <a:endParaRPr sz="1800"/>
          </a:p>
          <a:p>
            <a:pPr indent="0" lvl="0" marL="0" rtl="0" algn="l">
              <a:spcBef>
                <a:spcPts val="1600"/>
              </a:spcBef>
              <a:spcAft>
                <a:spcPts val="1600"/>
              </a:spcAft>
              <a:buNone/>
            </a:pPr>
            <a:r>
              <a:rPr lang="en" sz="1800"/>
              <a:t>Making them COMPETE!</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9"/>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Also t</a:t>
            </a:r>
            <a:r>
              <a:rPr lang="en"/>
              <a:t>argeting smal</a:t>
            </a:r>
            <a:r>
              <a:rPr lang="en"/>
              <a:t>l institutions to move their finances.</a:t>
            </a:r>
            <a:endParaRPr/>
          </a:p>
        </p:txBody>
      </p:sp>
      <p:sp>
        <p:nvSpPr>
          <p:cNvPr id="233" name="Google Shape;233;p39"/>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Again, this will hit a different group of client services people in the bank and get more people talking about fossil fuel policies.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0"/>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you can do!</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1"/>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ways to help!</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 sz="2000"/>
              <a:t>(I can’t do this on my own)</a:t>
            </a:r>
            <a:endParaRPr i="1" sz="2000"/>
          </a:p>
        </p:txBody>
      </p:sp>
      <p:sp>
        <p:nvSpPr>
          <p:cNvPr id="244" name="Google Shape;244;p41"/>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Sign-up (right now!)</a:t>
            </a:r>
            <a:endParaRPr sz="1800"/>
          </a:p>
          <a:p>
            <a:pPr indent="0" lvl="0" marL="0" rtl="0" algn="l">
              <a:spcBef>
                <a:spcPts val="1600"/>
              </a:spcBef>
              <a:spcAft>
                <a:spcPts val="0"/>
              </a:spcAft>
              <a:buNone/>
            </a:pPr>
            <a:r>
              <a:rPr lang="en" sz="1800"/>
              <a:t>Get 3 friends to sign up!</a:t>
            </a:r>
            <a:endParaRPr sz="1800"/>
          </a:p>
          <a:p>
            <a:pPr indent="0" lvl="0" marL="0" rtl="0" algn="l">
              <a:spcBef>
                <a:spcPts val="1600"/>
              </a:spcBef>
              <a:spcAft>
                <a:spcPts val="0"/>
              </a:spcAft>
              <a:buNone/>
            </a:pPr>
            <a:r>
              <a:rPr lang="en" sz="1800"/>
              <a:t>Postering</a:t>
            </a:r>
            <a:endParaRPr sz="1800"/>
          </a:p>
          <a:p>
            <a:pPr indent="0" lvl="0" marL="0" rtl="0" algn="l">
              <a:spcBef>
                <a:spcPts val="1600"/>
              </a:spcBef>
              <a:spcAft>
                <a:spcPts val="0"/>
              </a:spcAft>
              <a:buNone/>
            </a:pPr>
            <a:r>
              <a:rPr lang="en" sz="1800"/>
              <a:t>Get other climate groups to take this project on (in their own way)</a:t>
            </a:r>
            <a:endParaRPr sz="1800"/>
          </a:p>
          <a:p>
            <a:pPr indent="0" lvl="0" marL="0" rtl="0" algn="l">
              <a:spcBef>
                <a:spcPts val="1600"/>
              </a:spcBef>
              <a:spcAft>
                <a:spcPts val="0"/>
              </a:spcAft>
              <a:buNone/>
            </a:pPr>
            <a:r>
              <a:rPr lang="en" sz="1800"/>
              <a:t>Talk about it to friends in finance</a:t>
            </a:r>
            <a:endParaRPr sz="1800"/>
          </a:p>
          <a:p>
            <a:pPr indent="0" lvl="0" marL="0" rtl="0" algn="l">
              <a:spcBef>
                <a:spcPts val="1600"/>
              </a:spcBef>
              <a:spcAft>
                <a:spcPts val="1600"/>
              </a:spcAft>
              <a:buNone/>
            </a:pPr>
            <a:r>
              <a:rPr lang="en" sz="1800"/>
              <a:t>Send me an email about your experience if you bank at Scotia, BMO, CIBC or RBC.</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2"/>
          <p:cNvSpPr txBox="1"/>
          <p:nvPr>
            <p:ph type="title"/>
          </p:nvPr>
        </p:nvSpPr>
        <p:spPr>
          <a:xfrm>
            <a:off x="311750" y="831175"/>
            <a:ext cx="6534900" cy="124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t>The best way to help!</a:t>
            </a:r>
            <a:endParaRPr sz="4800"/>
          </a:p>
        </p:txBody>
      </p:sp>
      <p:sp>
        <p:nvSpPr>
          <p:cNvPr id="250" name="Google Shape;250;p42"/>
          <p:cNvSpPr txBox="1"/>
          <p:nvPr>
            <p:ph idx="1" type="body"/>
          </p:nvPr>
        </p:nvSpPr>
        <p:spPr>
          <a:xfrm>
            <a:off x="311700" y="2121425"/>
            <a:ext cx="7018800" cy="94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chemeClr val="accent3"/>
                </a:solidFill>
              </a:rPr>
              <a:t>Make a list of everyone you know who might be interested and contact them all asking them to:</a:t>
            </a:r>
            <a:endParaRPr b="1" sz="2100">
              <a:solidFill>
                <a:schemeClr val="accent3"/>
              </a:solidFill>
            </a:endParaRPr>
          </a:p>
          <a:p>
            <a:pPr indent="0" lvl="0" marL="0" rtl="0" algn="l">
              <a:lnSpc>
                <a:spcPct val="100000"/>
              </a:lnSpc>
              <a:spcBef>
                <a:spcPts val="1600"/>
              </a:spcBef>
              <a:spcAft>
                <a:spcPts val="0"/>
              </a:spcAft>
              <a:buNone/>
            </a:pPr>
            <a:r>
              <a:rPr b="1" i="1" lang="en" sz="2100">
                <a:solidFill>
                  <a:schemeClr val="accent3"/>
                </a:solidFill>
              </a:rPr>
              <a:t>1) sign-up</a:t>
            </a:r>
            <a:endParaRPr b="1" i="1" sz="2100">
              <a:solidFill>
                <a:schemeClr val="accent3"/>
              </a:solidFill>
            </a:endParaRPr>
          </a:p>
          <a:p>
            <a:pPr indent="0" lvl="0" marL="0" rtl="0" algn="l">
              <a:lnSpc>
                <a:spcPct val="100000"/>
              </a:lnSpc>
              <a:spcBef>
                <a:spcPts val="0"/>
              </a:spcBef>
              <a:spcAft>
                <a:spcPts val="0"/>
              </a:spcAft>
              <a:buNone/>
            </a:pPr>
            <a:r>
              <a:rPr b="1" i="1" lang="en" sz="2100">
                <a:solidFill>
                  <a:schemeClr val="accent3"/>
                </a:solidFill>
              </a:rPr>
              <a:t>2) participate in a workshop like this</a:t>
            </a:r>
            <a:endParaRPr b="1" i="1" sz="2100">
              <a:solidFill>
                <a:schemeClr val="accent3"/>
              </a:solidFill>
            </a:endParaRPr>
          </a:p>
          <a:p>
            <a:pPr indent="0" lvl="0" marL="0" rtl="0" algn="l">
              <a:lnSpc>
                <a:spcPct val="100000"/>
              </a:lnSpc>
              <a:spcBef>
                <a:spcPts val="0"/>
              </a:spcBef>
              <a:spcAft>
                <a:spcPts val="0"/>
              </a:spcAft>
              <a:buNone/>
            </a:pPr>
            <a:r>
              <a:rPr b="1" i="1" lang="en" sz="2100">
                <a:solidFill>
                  <a:schemeClr val="accent3"/>
                </a:solidFill>
              </a:rPr>
              <a:t>3) contact their own friends</a:t>
            </a:r>
            <a:endParaRPr b="1" i="1" sz="2100">
              <a:solidFill>
                <a:schemeClr val="accent3"/>
              </a:solidFill>
            </a:endParaRPr>
          </a:p>
          <a:p>
            <a:pPr indent="0" lvl="0" marL="0" rtl="0" algn="l">
              <a:spcBef>
                <a:spcPts val="0"/>
              </a:spcBef>
              <a:spcAft>
                <a:spcPts val="1600"/>
              </a:spcAft>
              <a:buNone/>
            </a:pPr>
            <a:r>
              <a:t/>
            </a:r>
            <a:endParaRPr sz="1500">
              <a:solidFill>
                <a:schemeClr val="accent3"/>
              </a:solidFill>
            </a:endParaRPr>
          </a:p>
        </p:txBody>
      </p:sp>
      <p:sp>
        <p:nvSpPr>
          <p:cNvPr id="251" name="Google Shape;251;p42"/>
          <p:cNvSpPr txBox="1"/>
          <p:nvPr/>
        </p:nvSpPr>
        <p:spPr>
          <a:xfrm rot="-2098379">
            <a:off x="3539421" y="3209536"/>
            <a:ext cx="6436607" cy="692775"/>
          </a:xfrm>
          <a:prstGeom prst="rect">
            <a:avLst/>
          </a:prstGeom>
          <a:solidFill>
            <a:srgbClr val="76A5A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800">
                <a:solidFill>
                  <a:schemeClr val="accent6"/>
                </a:solidFill>
                <a:latin typeface="Syncopate"/>
                <a:ea typeface="Syncopate"/>
                <a:cs typeface="Syncopate"/>
                <a:sym typeface="Syncopate"/>
              </a:rPr>
              <a:t>Work your network!</a:t>
            </a:r>
            <a:endParaRPr b="1" sz="2800">
              <a:solidFill>
                <a:schemeClr val="accent6"/>
              </a:solidFill>
              <a:latin typeface="Syncopate"/>
              <a:ea typeface="Syncopate"/>
              <a:cs typeface="Syncopate"/>
              <a:sym typeface="Syncopate"/>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3"/>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Thanks for listening!</a:t>
            </a:r>
            <a:endParaRPr sz="2100"/>
          </a:p>
          <a:p>
            <a:pPr indent="0" lvl="0" marL="0" rtl="0" algn="l">
              <a:spcBef>
                <a:spcPts val="0"/>
              </a:spcBef>
              <a:spcAft>
                <a:spcPts val="0"/>
              </a:spcAft>
              <a:buNone/>
            </a:pPr>
            <a:r>
              <a:t/>
            </a:r>
            <a:endParaRPr/>
          </a:p>
          <a:p>
            <a:pPr indent="0" lvl="0" marL="0" rtl="0" algn="l">
              <a:spcBef>
                <a:spcPts val="0"/>
              </a:spcBef>
              <a:spcAft>
                <a:spcPts val="0"/>
              </a:spcAft>
              <a:buNone/>
            </a:pPr>
            <a:r>
              <a:rPr lang="en"/>
              <a:t>Questions?  Ideas?</a:t>
            </a:r>
            <a:endParaRPr/>
          </a:p>
          <a:p>
            <a:pPr indent="0" lvl="0" marL="0" rtl="0" algn="l">
              <a:spcBef>
                <a:spcPts val="0"/>
              </a:spcBef>
              <a:spcAft>
                <a:spcPts val="0"/>
              </a:spcAft>
              <a:buNone/>
            </a:pPr>
            <a:r>
              <a:rPr lang="en"/>
              <a:t>Excitement!?</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