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1032750" y="114375"/>
            <a:ext cx="6760200" cy="43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WEBCAST PROJECT MANAGEMENT FLOWCHART</a:t>
            </a:r>
            <a:endParaRPr sz="1600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2579425" y="4705750"/>
            <a:ext cx="2497500" cy="3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PROJECT MANAGER</a:t>
            </a:r>
            <a:endParaRPr sz="1400"/>
          </a:p>
        </p:txBody>
      </p:sp>
      <p:sp>
        <p:nvSpPr>
          <p:cNvPr id="56" name="Google Shape;56;p13"/>
          <p:cNvSpPr txBox="1"/>
          <p:nvPr/>
        </p:nvSpPr>
        <p:spPr>
          <a:xfrm>
            <a:off x="695925" y="2407950"/>
            <a:ext cx="1651500" cy="5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PROJECT FOLDER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DOCUMENTS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57" name="Google Shape;57;p13"/>
          <p:cNvSpPr txBox="1"/>
          <p:nvPr/>
        </p:nvSpPr>
        <p:spPr>
          <a:xfrm>
            <a:off x="2985500" y="4348125"/>
            <a:ext cx="1296600" cy="32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TECH TEAM</a:t>
            </a:r>
            <a:endParaRPr/>
          </a:p>
        </p:txBody>
      </p:sp>
      <p:sp>
        <p:nvSpPr>
          <p:cNvPr id="58" name="Google Shape;58;p13"/>
          <p:cNvSpPr txBox="1"/>
          <p:nvPr/>
        </p:nvSpPr>
        <p:spPr>
          <a:xfrm>
            <a:off x="2688650" y="2571750"/>
            <a:ext cx="2060700" cy="32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LIVE ZOOM SESSION</a:t>
            </a:r>
            <a:endParaRPr/>
          </a:p>
        </p:txBody>
      </p:sp>
      <p:sp>
        <p:nvSpPr>
          <p:cNvPr id="59" name="Google Shape;59;p13"/>
          <p:cNvSpPr txBox="1"/>
          <p:nvPr/>
        </p:nvSpPr>
        <p:spPr>
          <a:xfrm>
            <a:off x="695925" y="3561775"/>
            <a:ext cx="2060700" cy="32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PROJECT LIBRARIAN</a:t>
            </a:r>
            <a:endParaRPr/>
          </a:p>
        </p:txBody>
      </p:sp>
      <p:sp>
        <p:nvSpPr>
          <p:cNvPr id="60" name="Google Shape;60;p13"/>
          <p:cNvSpPr txBox="1"/>
          <p:nvPr/>
        </p:nvSpPr>
        <p:spPr>
          <a:xfrm>
            <a:off x="2934375" y="3584450"/>
            <a:ext cx="1228200" cy="43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TECH LEAD</a:t>
            </a:r>
            <a:endParaRPr/>
          </a:p>
        </p:txBody>
      </p:sp>
      <p:sp>
        <p:nvSpPr>
          <p:cNvPr id="61" name="Google Shape;61;p13"/>
          <p:cNvSpPr txBox="1"/>
          <p:nvPr/>
        </p:nvSpPr>
        <p:spPr>
          <a:xfrm>
            <a:off x="4162575" y="3561775"/>
            <a:ext cx="1296600" cy="32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WRANGLER</a:t>
            </a:r>
            <a:endParaRPr/>
          </a:p>
        </p:txBody>
      </p:sp>
      <p:cxnSp>
        <p:nvCxnSpPr>
          <p:cNvPr id="62" name="Google Shape;62;p13"/>
          <p:cNvCxnSpPr>
            <a:stCxn id="57" idx="0"/>
          </p:cNvCxnSpPr>
          <p:nvPr/>
        </p:nvCxnSpPr>
        <p:spPr>
          <a:xfrm rot="10800000">
            <a:off x="1934600" y="3886725"/>
            <a:ext cx="1699200" cy="46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3" name="Google Shape;63;p13"/>
          <p:cNvSpPr txBox="1"/>
          <p:nvPr/>
        </p:nvSpPr>
        <p:spPr>
          <a:xfrm>
            <a:off x="2688650" y="1540625"/>
            <a:ext cx="600300" cy="36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MC</a:t>
            </a:r>
            <a:endParaRPr/>
          </a:p>
        </p:txBody>
      </p:sp>
      <p:sp>
        <p:nvSpPr>
          <p:cNvPr id="64" name="Google Shape;64;p13"/>
          <p:cNvSpPr txBox="1"/>
          <p:nvPr/>
        </p:nvSpPr>
        <p:spPr>
          <a:xfrm>
            <a:off x="3869100" y="1342775"/>
            <a:ext cx="1405800" cy="76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SPEAKERS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PRESENTERS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PANELISTS</a:t>
            </a:r>
            <a:endParaRPr/>
          </a:p>
        </p:txBody>
      </p:sp>
      <p:sp>
        <p:nvSpPr>
          <p:cNvPr id="65" name="Google Shape;65;p13"/>
          <p:cNvSpPr txBox="1"/>
          <p:nvPr/>
        </p:nvSpPr>
        <p:spPr>
          <a:xfrm>
            <a:off x="3002425" y="431450"/>
            <a:ext cx="1651500" cy="5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PROGRAM SPONSOR/TEAM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3"/>
          <p:cNvSpPr txBox="1"/>
          <p:nvPr/>
        </p:nvSpPr>
        <p:spPr>
          <a:xfrm>
            <a:off x="6441750" y="1506875"/>
            <a:ext cx="2702400" cy="43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PARTICIPANTS/AUDIENCE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3"/>
          <p:cNvSpPr txBox="1"/>
          <p:nvPr/>
        </p:nvSpPr>
        <p:spPr>
          <a:xfrm>
            <a:off x="6250675" y="2688600"/>
            <a:ext cx="2361000" cy="43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YOUTUBE LIVE STREAM</a:t>
            </a:r>
            <a:endParaRPr/>
          </a:p>
        </p:txBody>
      </p:sp>
      <p:sp>
        <p:nvSpPr>
          <p:cNvPr id="68" name="Google Shape;68;p13"/>
          <p:cNvSpPr txBox="1"/>
          <p:nvPr/>
        </p:nvSpPr>
        <p:spPr>
          <a:xfrm>
            <a:off x="4749350" y="2179788"/>
            <a:ext cx="2238300" cy="43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SHARED GOOGLE DOC</a:t>
            </a:r>
            <a:endParaRPr/>
          </a:p>
        </p:txBody>
      </p:sp>
      <p:sp>
        <p:nvSpPr>
          <p:cNvPr id="69" name="Google Shape;69;p13"/>
          <p:cNvSpPr txBox="1"/>
          <p:nvPr/>
        </p:nvSpPr>
        <p:spPr>
          <a:xfrm>
            <a:off x="5895850" y="674425"/>
            <a:ext cx="1228200" cy="36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OUTREACH</a:t>
            </a:r>
            <a:endParaRPr/>
          </a:p>
        </p:txBody>
      </p:sp>
      <p:sp>
        <p:nvSpPr>
          <p:cNvPr id="70" name="Google Shape;70;p13"/>
          <p:cNvSpPr txBox="1"/>
          <p:nvPr/>
        </p:nvSpPr>
        <p:spPr>
          <a:xfrm>
            <a:off x="5145200" y="1157775"/>
            <a:ext cx="1787700" cy="36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EVENTBRITE REG</a:t>
            </a:r>
            <a:endParaRPr/>
          </a:p>
        </p:txBody>
      </p:sp>
      <p:sp>
        <p:nvSpPr>
          <p:cNvPr id="71" name="Google Shape;71;p13"/>
          <p:cNvSpPr txBox="1"/>
          <p:nvPr/>
        </p:nvSpPr>
        <p:spPr>
          <a:xfrm>
            <a:off x="5548050" y="3411625"/>
            <a:ext cx="2811300" cy="6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YOUTUBE CHAT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MODERATOR/WATCHER</a:t>
            </a:r>
            <a:endParaRPr/>
          </a:p>
        </p:txBody>
      </p:sp>
      <p:cxnSp>
        <p:nvCxnSpPr>
          <p:cNvPr id="72" name="Google Shape;72;p13"/>
          <p:cNvCxnSpPr>
            <a:stCxn id="57" idx="0"/>
            <a:endCxn id="60" idx="2"/>
          </p:cNvCxnSpPr>
          <p:nvPr/>
        </p:nvCxnSpPr>
        <p:spPr>
          <a:xfrm rot="10800000">
            <a:off x="3548600" y="4020525"/>
            <a:ext cx="85200" cy="327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3" name="Google Shape;73;p13"/>
          <p:cNvCxnSpPr>
            <a:stCxn id="57" idx="0"/>
          </p:cNvCxnSpPr>
          <p:nvPr/>
        </p:nvCxnSpPr>
        <p:spPr>
          <a:xfrm flipH="1" rot="10800000">
            <a:off x="3633800" y="3974325"/>
            <a:ext cx="702900" cy="373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4" name="Google Shape;74;p13"/>
          <p:cNvCxnSpPr/>
          <p:nvPr/>
        </p:nvCxnSpPr>
        <p:spPr>
          <a:xfrm flipH="1" rot="10800000">
            <a:off x="3647375" y="3916850"/>
            <a:ext cx="2371200" cy="403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5" name="Google Shape;75;p13"/>
          <p:cNvCxnSpPr/>
          <p:nvPr/>
        </p:nvCxnSpPr>
        <p:spPr>
          <a:xfrm rot="10800000">
            <a:off x="3536600" y="4650400"/>
            <a:ext cx="194400" cy="357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6" name="Google Shape;76;p13"/>
          <p:cNvCxnSpPr>
            <a:stCxn id="59" idx="0"/>
          </p:cNvCxnSpPr>
          <p:nvPr/>
        </p:nvCxnSpPr>
        <p:spPr>
          <a:xfrm rot="10800000">
            <a:off x="1282875" y="3179875"/>
            <a:ext cx="443400" cy="38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7" name="Google Shape;77;p13"/>
          <p:cNvCxnSpPr>
            <a:stCxn id="60" idx="0"/>
            <a:endCxn id="58" idx="2"/>
          </p:cNvCxnSpPr>
          <p:nvPr/>
        </p:nvCxnSpPr>
        <p:spPr>
          <a:xfrm flipH="1" rot="10800000">
            <a:off x="3548475" y="2899250"/>
            <a:ext cx="170400" cy="68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8" name="Google Shape;78;p13"/>
          <p:cNvCxnSpPr>
            <a:stCxn id="61" idx="0"/>
            <a:endCxn id="58" idx="2"/>
          </p:cNvCxnSpPr>
          <p:nvPr/>
        </p:nvCxnSpPr>
        <p:spPr>
          <a:xfrm rot="10800000">
            <a:off x="3718875" y="2899375"/>
            <a:ext cx="1092000" cy="662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9" name="Google Shape;79;p13"/>
          <p:cNvCxnSpPr>
            <a:stCxn id="63" idx="2"/>
            <a:endCxn id="58" idx="0"/>
          </p:cNvCxnSpPr>
          <p:nvPr/>
        </p:nvCxnSpPr>
        <p:spPr>
          <a:xfrm>
            <a:off x="2988800" y="1909325"/>
            <a:ext cx="730200" cy="662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0" name="Google Shape;80;p13"/>
          <p:cNvCxnSpPr>
            <a:stCxn id="64" idx="2"/>
            <a:endCxn id="58" idx="0"/>
          </p:cNvCxnSpPr>
          <p:nvPr/>
        </p:nvCxnSpPr>
        <p:spPr>
          <a:xfrm flipH="1">
            <a:off x="3719100" y="2107175"/>
            <a:ext cx="852900" cy="464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1" name="Google Shape;81;p13"/>
          <p:cNvCxnSpPr>
            <a:stCxn id="65" idx="2"/>
            <a:endCxn id="63" idx="0"/>
          </p:cNvCxnSpPr>
          <p:nvPr/>
        </p:nvCxnSpPr>
        <p:spPr>
          <a:xfrm flipH="1">
            <a:off x="2988775" y="944150"/>
            <a:ext cx="839400" cy="596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2" name="Google Shape;82;p13"/>
          <p:cNvCxnSpPr>
            <a:stCxn id="65" idx="2"/>
            <a:endCxn id="64" idx="0"/>
          </p:cNvCxnSpPr>
          <p:nvPr/>
        </p:nvCxnSpPr>
        <p:spPr>
          <a:xfrm>
            <a:off x="3828175" y="944150"/>
            <a:ext cx="743700" cy="398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3" name="Google Shape;83;p13"/>
          <p:cNvCxnSpPr>
            <a:stCxn id="65" idx="3"/>
            <a:endCxn id="70" idx="1"/>
          </p:cNvCxnSpPr>
          <p:nvPr/>
        </p:nvCxnSpPr>
        <p:spPr>
          <a:xfrm>
            <a:off x="4653925" y="687800"/>
            <a:ext cx="491400" cy="654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4" name="Google Shape;84;p13"/>
          <p:cNvCxnSpPr>
            <a:stCxn id="65" idx="3"/>
            <a:endCxn id="69" idx="1"/>
          </p:cNvCxnSpPr>
          <p:nvPr/>
        </p:nvCxnSpPr>
        <p:spPr>
          <a:xfrm>
            <a:off x="4653925" y="687800"/>
            <a:ext cx="1242000" cy="171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5" name="Google Shape;85;p13"/>
          <p:cNvCxnSpPr/>
          <p:nvPr/>
        </p:nvCxnSpPr>
        <p:spPr>
          <a:xfrm>
            <a:off x="6564575" y="1009925"/>
            <a:ext cx="859800" cy="546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6" name="Google Shape;86;p13"/>
          <p:cNvCxnSpPr>
            <a:stCxn id="71" idx="0"/>
            <a:endCxn id="67" idx="2"/>
          </p:cNvCxnSpPr>
          <p:nvPr/>
        </p:nvCxnSpPr>
        <p:spPr>
          <a:xfrm flipH="1" rot="10800000">
            <a:off x="6953700" y="3124825"/>
            <a:ext cx="477600" cy="286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7" name="Google Shape;87;p13"/>
          <p:cNvCxnSpPr/>
          <p:nvPr/>
        </p:nvCxnSpPr>
        <p:spPr>
          <a:xfrm>
            <a:off x="5360125" y="1730638"/>
            <a:ext cx="593700" cy="454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8" name="Google Shape;88;p13"/>
          <p:cNvCxnSpPr>
            <a:endCxn id="70" idx="2"/>
          </p:cNvCxnSpPr>
          <p:nvPr/>
        </p:nvCxnSpPr>
        <p:spPr>
          <a:xfrm rot="10800000">
            <a:off x="6039050" y="1526475"/>
            <a:ext cx="402600" cy="206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9" name="Google Shape;89;p13"/>
          <p:cNvCxnSpPr>
            <a:stCxn id="70" idx="1"/>
            <a:endCxn id="65" idx="3"/>
          </p:cNvCxnSpPr>
          <p:nvPr/>
        </p:nvCxnSpPr>
        <p:spPr>
          <a:xfrm rot="10800000">
            <a:off x="4653800" y="687825"/>
            <a:ext cx="491400" cy="654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0" name="Google Shape;90;p13"/>
          <p:cNvCxnSpPr>
            <a:stCxn id="65" idx="1"/>
            <a:endCxn id="56" idx="0"/>
          </p:cNvCxnSpPr>
          <p:nvPr/>
        </p:nvCxnSpPr>
        <p:spPr>
          <a:xfrm flipH="1">
            <a:off x="1521625" y="687800"/>
            <a:ext cx="1480800" cy="172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1" name="Google Shape;91;p13"/>
          <p:cNvCxnSpPr>
            <a:endCxn id="68" idx="2"/>
          </p:cNvCxnSpPr>
          <p:nvPr/>
        </p:nvCxnSpPr>
        <p:spPr>
          <a:xfrm rot="10800000">
            <a:off x="5868500" y="2615988"/>
            <a:ext cx="368700" cy="823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2" name="Google Shape;92;p13"/>
          <p:cNvCxnSpPr>
            <a:stCxn id="66" idx="2"/>
            <a:endCxn id="68" idx="3"/>
          </p:cNvCxnSpPr>
          <p:nvPr/>
        </p:nvCxnSpPr>
        <p:spPr>
          <a:xfrm flipH="1">
            <a:off x="6987750" y="1943075"/>
            <a:ext cx="805200" cy="454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3" name="Google Shape;93;p13"/>
          <p:cNvCxnSpPr>
            <a:endCxn id="67" idx="1"/>
          </p:cNvCxnSpPr>
          <p:nvPr/>
        </p:nvCxnSpPr>
        <p:spPr>
          <a:xfrm>
            <a:off x="4776775" y="2743200"/>
            <a:ext cx="1473900" cy="163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4" name="Google Shape;94;p13"/>
          <p:cNvSpPr txBox="1"/>
          <p:nvPr/>
        </p:nvSpPr>
        <p:spPr>
          <a:xfrm>
            <a:off x="3248175" y="1105475"/>
            <a:ext cx="1528500" cy="43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OUTREACH</a:t>
            </a:r>
            <a:endParaRPr/>
          </a:p>
        </p:txBody>
      </p:sp>
      <p:sp>
        <p:nvSpPr>
          <p:cNvPr id="95" name="Google Shape;95;p13"/>
          <p:cNvSpPr txBox="1"/>
          <p:nvPr/>
        </p:nvSpPr>
        <p:spPr>
          <a:xfrm>
            <a:off x="1624075" y="1405725"/>
            <a:ext cx="1167000" cy="8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GRAPHICS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SCREEN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SHARES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3"/>
          <p:cNvSpPr txBox="1"/>
          <p:nvPr/>
        </p:nvSpPr>
        <p:spPr>
          <a:xfrm>
            <a:off x="6673800" y="4425175"/>
            <a:ext cx="2238300" cy="5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NOTE: SURVEYS ARE NOT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INCLUDED IN THIS FLOWCHART</a:t>
            </a:r>
            <a:endParaRPr sz="1000"/>
          </a:p>
        </p:txBody>
      </p:sp>
      <p:sp>
        <p:nvSpPr>
          <p:cNvPr id="97" name="Google Shape;97;p13"/>
          <p:cNvSpPr txBox="1"/>
          <p:nvPr/>
        </p:nvSpPr>
        <p:spPr>
          <a:xfrm>
            <a:off x="5230525" y="1651225"/>
            <a:ext cx="852900" cy="40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LINKS</a:t>
            </a:r>
            <a:endParaRPr/>
          </a:p>
        </p:txBody>
      </p:sp>
      <p:sp>
        <p:nvSpPr>
          <p:cNvPr id="98" name="Google Shape;98;p13"/>
          <p:cNvSpPr txBox="1"/>
          <p:nvPr/>
        </p:nvSpPr>
        <p:spPr>
          <a:xfrm>
            <a:off x="6441750" y="1882063"/>
            <a:ext cx="1296600" cy="40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QUESTIONS</a:t>
            </a:r>
            <a:endParaRPr/>
          </a:p>
        </p:txBody>
      </p:sp>
      <p:cxnSp>
        <p:nvCxnSpPr>
          <p:cNvPr id="99" name="Google Shape;99;p13"/>
          <p:cNvCxnSpPr>
            <a:stCxn id="98" idx="3"/>
            <a:endCxn id="67" idx="0"/>
          </p:cNvCxnSpPr>
          <p:nvPr/>
        </p:nvCxnSpPr>
        <p:spPr>
          <a:xfrm flipH="1">
            <a:off x="7431150" y="2083963"/>
            <a:ext cx="307200" cy="604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